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55" r:id="rId2"/>
    <p:sldId id="311" r:id="rId3"/>
    <p:sldId id="491" r:id="rId4"/>
    <p:sldId id="462" r:id="rId5"/>
    <p:sldId id="466" r:id="rId6"/>
    <p:sldId id="463" r:id="rId7"/>
    <p:sldId id="475" r:id="rId8"/>
    <p:sldId id="481" r:id="rId9"/>
    <p:sldId id="464" r:id="rId10"/>
    <p:sldId id="493" r:id="rId11"/>
    <p:sldId id="448" r:id="rId12"/>
    <p:sldId id="450" r:id="rId13"/>
    <p:sldId id="451" r:id="rId14"/>
    <p:sldId id="465" r:id="rId15"/>
    <p:sldId id="479" r:id="rId16"/>
    <p:sldId id="482" r:id="rId17"/>
    <p:sldId id="442" r:id="rId18"/>
    <p:sldId id="470" r:id="rId19"/>
    <p:sldId id="449" r:id="rId20"/>
    <p:sldId id="478" r:id="rId21"/>
    <p:sldId id="467" r:id="rId22"/>
    <p:sldId id="473" r:id="rId23"/>
    <p:sldId id="472" r:id="rId24"/>
    <p:sldId id="492" r:id="rId25"/>
    <p:sldId id="471" r:id="rId26"/>
    <p:sldId id="364" r:id="rId27"/>
    <p:sldId id="476" r:id="rId28"/>
    <p:sldId id="303" r:id="rId29"/>
    <p:sldId id="298" r:id="rId30"/>
    <p:sldId id="381" r:id="rId31"/>
    <p:sldId id="299" r:id="rId32"/>
    <p:sldId id="336" r:id="rId33"/>
    <p:sldId id="337" r:id="rId34"/>
    <p:sldId id="315" r:id="rId35"/>
    <p:sldId id="339" r:id="rId36"/>
    <p:sldId id="268" r:id="rId37"/>
    <p:sldId id="367" r:id="rId38"/>
    <p:sldId id="489" r:id="rId39"/>
    <p:sldId id="383" r:id="rId40"/>
    <p:sldId id="392" r:id="rId41"/>
    <p:sldId id="368" r:id="rId42"/>
    <p:sldId id="264" r:id="rId43"/>
    <p:sldId id="284" r:id="rId44"/>
    <p:sldId id="484" r:id="rId45"/>
    <p:sldId id="412" r:id="rId46"/>
    <p:sldId id="459" r:id="rId47"/>
    <p:sldId id="490" r:id="rId48"/>
    <p:sldId id="378" r:id="rId49"/>
    <p:sldId id="393" r:id="rId50"/>
    <p:sldId id="413" r:id="rId51"/>
    <p:sldId id="276" r:id="rId52"/>
    <p:sldId id="289" r:id="rId53"/>
    <p:sldId id="414" r:id="rId54"/>
    <p:sldId id="487" r:id="rId55"/>
    <p:sldId id="418" r:id="rId56"/>
    <p:sldId id="469" r:id="rId57"/>
    <p:sldId id="401" r:id="rId58"/>
    <p:sldId id="354" r:id="rId59"/>
    <p:sldId id="424" r:id="rId60"/>
    <p:sldId id="474" r:id="rId61"/>
    <p:sldId id="443" r:id="rId6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33"/>
    <a:srgbClr val="CC9900"/>
    <a:srgbClr val="663300"/>
    <a:srgbClr val="FFFFCC"/>
    <a:srgbClr val="8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45" autoAdjust="0"/>
    <p:restoredTop sz="93825" autoAdjust="0"/>
  </p:normalViewPr>
  <p:slideViewPr>
    <p:cSldViewPr>
      <p:cViewPr varScale="1">
        <p:scale>
          <a:sx n="92" d="100"/>
          <a:sy n="92" d="100"/>
        </p:scale>
        <p:origin x="15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ain\Dropbox\Phtalates\Phtalates-SPME-Nem-AutresFi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lain%20Lenoir\Mes%20documents\My%20Dropbox\Phtalates\Phtalates-SPME-Nem-AutresFi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/>
            </a:pPr>
            <a:r>
              <a:rPr lang="en-US" sz="1800" dirty="0"/>
              <a:t>ng </a:t>
            </a:r>
            <a:r>
              <a:rPr lang="en-US" sz="1800" dirty="0" smtClean="0"/>
              <a:t>phtalates </a:t>
            </a:r>
            <a:r>
              <a:rPr lang="en-US" sz="1800" dirty="0" err="1" smtClean="0"/>
              <a:t>sur</a:t>
            </a:r>
            <a:r>
              <a:rPr lang="en-US" sz="1800" dirty="0" smtClean="0"/>
              <a:t> la </a:t>
            </a:r>
            <a:r>
              <a:rPr lang="en-US" sz="1800" dirty="0" err="1" smtClean="0"/>
              <a:t>fibre</a:t>
            </a:r>
            <a:r>
              <a:rPr lang="en-US" sz="1800" dirty="0" smtClean="0"/>
              <a:t> </a:t>
            </a:r>
            <a:r>
              <a:rPr lang="en-US" sz="1800" dirty="0"/>
              <a:t>(SE)</a:t>
            </a:r>
          </a:p>
        </c:rich>
      </c:tx>
      <c:layout>
        <c:manualLayout>
          <c:xMode val="edge"/>
          <c:yMode val="edge"/>
          <c:x val="0.24081401115183268"/>
          <c:y val="0.1111111111111112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63472934412888"/>
          <c:y val="0.10280397288435694"/>
          <c:w val="0.84385518949723159"/>
          <c:h val="0.7429923494823979"/>
        </c:manualLayout>
      </c:layout>
      <c:barChart>
        <c:barDir val="col"/>
        <c:grouping val="clustered"/>
        <c:varyColors val="0"/>
        <c:ser>
          <c:idx val="0"/>
          <c:order val="0"/>
          <c:tx>
            <c:v>ng phtalates (SE)</c:v>
          </c:tx>
          <c:spPr>
            <a:ln>
              <a:solidFill>
                <a:srgbClr val="000000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SPME!$C$20:$C$23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0.77203441457650301</c:v>
                  </c:pt>
                  <c:pt idx="2">
                    <c:v>4.0065411253865424</c:v>
                  </c:pt>
                  <c:pt idx="3">
                    <c:v>6.4493587137789383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SPME!$D$20:$D$23</c:f>
              <c:strCache>
                <c:ptCount val="4"/>
                <c:pt idx="0">
                  <c:v>Day 0</c:v>
                </c:pt>
                <c:pt idx="1">
                  <c:v>Day 3</c:v>
                </c:pt>
                <c:pt idx="2">
                  <c:v>Day 8</c:v>
                </c:pt>
                <c:pt idx="3">
                  <c:v>Day 12</c:v>
                </c:pt>
              </c:strCache>
            </c:strRef>
          </c:cat>
          <c:val>
            <c:numRef>
              <c:f>SPME!$B$20:$B$23</c:f>
              <c:numCache>
                <c:formatCode>0.00</c:formatCode>
                <c:ptCount val="4"/>
                <c:pt idx="0">
                  <c:v>0</c:v>
                </c:pt>
                <c:pt idx="1">
                  <c:v>1.589118789582048</c:v>
                </c:pt>
                <c:pt idx="2">
                  <c:v>16.740470397317502</c:v>
                </c:pt>
                <c:pt idx="3" formatCode="0.0">
                  <c:v>10.500269803867274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507608"/>
        <c:axId val="180499792"/>
      </c:barChart>
      <c:catAx>
        <c:axId val="177507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0499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049979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5076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plus"/>
            <c:errValType val="cust"/>
            <c:noEndCap val="0"/>
            <c:plus>
              <c:numRef>
                <c:f>Jouets!$E$27:$G$27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0.79753807074144856</c:v>
                  </c:pt>
                  <c:pt idx="2">
                    <c:v>2.0860236212030707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val>
            <c:numRef>
              <c:f>Jouets!$E$26:$G$26</c:f>
              <c:numCache>
                <c:formatCode>0.00</c:formatCode>
                <c:ptCount val="3"/>
                <c:pt idx="0">
                  <c:v>0</c:v>
                </c:pt>
                <c:pt idx="1">
                  <c:v>4.5301683808173534</c:v>
                </c:pt>
                <c:pt idx="2">
                  <c:v>9.2535255892637078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500576"/>
        <c:axId val="180500968"/>
      </c:barChart>
      <c:catAx>
        <c:axId val="180500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Jours</a:t>
                </a:r>
              </a:p>
            </c:rich>
          </c:tx>
          <c:overlay val="0"/>
        </c:title>
        <c:majorTickMark val="out"/>
        <c:minorTickMark val="none"/>
        <c:tickLblPos val="nextTo"/>
        <c:crossAx val="180500968"/>
        <c:crosses val="autoZero"/>
        <c:auto val="1"/>
        <c:lblAlgn val="ctr"/>
        <c:lblOffset val="100"/>
        <c:noMultiLvlLbl val="0"/>
      </c:catAx>
      <c:valAx>
        <c:axId val="180500968"/>
        <c:scaling>
          <c:orientation val="minMax"/>
          <c:max val="12"/>
        </c:scaling>
        <c:delete val="0"/>
        <c:axPos val="l"/>
        <c:numFmt formatCode="0" sourceLinked="0"/>
        <c:majorTickMark val="out"/>
        <c:minorTickMark val="none"/>
        <c:tickLblPos val="nextTo"/>
        <c:crossAx val="180500576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BDAFEDC-F6FC-4A93-B608-849E8745D870}" type="datetimeFigureOut">
              <a:rPr lang="fr-FR"/>
              <a:pPr>
                <a:defRPr/>
              </a:pPr>
              <a:t>21/04/2016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D24783-B27B-4611-B3F7-41602CFED4C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76993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CB933-16F1-4531-8E9C-937F33A77E3F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322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0F0E6-07B0-4394-99E7-B57DEC236B0B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27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5D789-2BE2-4BE2-8C0B-581B7671555B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59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7D70-C998-4B94-995C-7B7CD9B5368A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3660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DBE14-8EC3-49A6-AF5E-23DEB5379F3E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818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03548-8226-4D2D-A700-A70E6F8AF5B3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348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8FE86-DB5D-4F45-8D35-C40BEBA2686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305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03EF0-846B-4BDF-9906-752F84C002AB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0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9814C-302E-4C7E-A973-0D20212CBA00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89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E8898-56AC-4AD6-A8A3-3C711490DB00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535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81390-468C-4902-AC37-C127803CE23E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531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BD210-944B-4A70-ADA7-77246A4346FA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563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D4F2C-0CDE-48C9-8DFD-D082967B4B71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169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modifier les styles du texte du masque</a:t>
            </a:r>
          </a:p>
          <a:p>
            <a:pPr lvl="1"/>
            <a:r>
              <a:rPr lang="en-GB" altLang="fr-FR" smtClean="0"/>
              <a:t>Deuxième niveau</a:t>
            </a:r>
          </a:p>
          <a:p>
            <a:pPr lvl="2"/>
            <a:r>
              <a:rPr lang="en-GB" altLang="fr-FR" smtClean="0"/>
              <a:t>Troisième niveau</a:t>
            </a:r>
          </a:p>
          <a:p>
            <a:pPr lvl="3"/>
            <a:r>
              <a:rPr lang="en-GB" altLang="fr-FR" smtClean="0"/>
              <a:t>Quatrième niveau</a:t>
            </a:r>
          </a:p>
          <a:p>
            <a:pPr lvl="4"/>
            <a:r>
              <a:rPr lang="en-GB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04DBB19-BF5E-4533-84BC-F54BEC2D6D34}" type="slidenum">
              <a:rPr lang="en-GB" altLang="en-US"/>
              <a:pPr>
                <a:defRPr/>
              </a:pPr>
              <a:t>‹N°›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wmf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7.gif"/><Relationship Id="rId4" Type="http://schemas.openxmlformats.org/officeDocument/2006/relationships/image" Target="../media/image1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2950"/>
            <a:ext cx="1373898" cy="20608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68" y="0"/>
            <a:ext cx="7124700" cy="14763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12" y="1476375"/>
            <a:ext cx="1080120" cy="2160240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805039"/>
              </p:ext>
            </p:extLst>
          </p:nvPr>
        </p:nvGraphicFramePr>
        <p:xfrm>
          <a:off x="-36512" y="3429000"/>
          <a:ext cx="4602356" cy="304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6" name="Acrobat Document" r:id="rId6" imgW="5343457" imgH="3533595" progId="AcroExch.Document.DC">
                  <p:embed/>
                </p:oleObj>
              </mc:Choice>
              <mc:Fallback>
                <p:oleObj name="Acrobat Document" r:id="rId6" imgW="5343457" imgH="35335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36512" y="3429000"/>
                        <a:ext cx="4602356" cy="3043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550451" cy="302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042988" y="1989138"/>
            <a:ext cx="73821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Invention de l’élevage (pucerons, cochenilles)</a:t>
            </a:r>
            <a:br>
              <a:rPr lang="fr-FR" altLang="en-US" sz="2400" dirty="0" smtClean="0"/>
            </a:br>
            <a:r>
              <a:rPr lang="fr-FR" altLang="en-US" sz="2400" dirty="0" smtClean="0"/>
              <a:t>et de l’agriculture (champignons) </a:t>
            </a:r>
            <a:br>
              <a:rPr lang="fr-FR" altLang="en-US" sz="2400" dirty="0" smtClean="0"/>
            </a:br>
            <a:endParaRPr lang="fr-FR" altLang="en-US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b="1" dirty="0" smtClean="0">
                <a:solidFill>
                  <a:srgbClr val="FF0000"/>
                </a:solidFill>
              </a:rPr>
              <a:t>Prédatrices, protection des forêts, de la savane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Ingénieurs des écosystèmes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Equilibre des écosystèmes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en-US" sz="2400" dirty="0" smtClean="0"/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1187450" y="620713"/>
            <a:ext cx="671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990033"/>
                </a:solidFill>
              </a:rPr>
              <a:t>Pourquoi les fourmis ont réussi ?</a:t>
            </a:r>
            <a:endParaRPr lang="en-US" altLang="en-US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ormica-bois-Narbonne 003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re 1"/>
          <p:cNvSpPr>
            <a:spLocks noGrp="1"/>
          </p:cNvSpPr>
          <p:nvPr>
            <p:ph type="title"/>
          </p:nvPr>
        </p:nvSpPr>
        <p:spPr>
          <a:xfrm>
            <a:off x="458788" y="404813"/>
            <a:ext cx="8229600" cy="1223962"/>
          </a:xfrm>
        </p:spPr>
        <p:txBody>
          <a:bodyPr/>
          <a:lstStyle/>
          <a:p>
            <a:r>
              <a:rPr lang="fr-FR" altLang="fr-FR" smtClean="0">
                <a:solidFill>
                  <a:schemeClr val="bg1"/>
                </a:solidFill>
              </a:rPr>
              <a:t>Fourmis rousses des bois</a:t>
            </a:r>
          </a:p>
        </p:txBody>
      </p:sp>
      <p:pic>
        <p:nvPicPr>
          <p:cNvPr id="13316" name="Picture 2" descr="C:\Data\Diapos\Divers\Portrait-de-fourmis-par-Andrey-Pavlov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31932"/>
            <a:ext cx="1979712" cy="15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" y="5229081"/>
            <a:ext cx="2438400" cy="1594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750" y="333375"/>
            <a:ext cx="748030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2800" cap="all" dirty="0"/>
              <a:t>é</a:t>
            </a:r>
            <a:r>
              <a:rPr lang="fr-FR" sz="2800" dirty="0"/>
              <a:t>léphants et Acacias dans savanes africaines</a:t>
            </a:r>
          </a:p>
        </p:txBody>
      </p:sp>
      <p:pic>
        <p:nvPicPr>
          <p:cNvPr id="14339" name="Picture 2" descr="C:\Data\Diapos\Plantes-fourmis\Ant-elephant-Science30sept20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9305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C:\Data\Diapos\Plantes-fourmis\Elephants-savan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855663"/>
            <a:ext cx="45339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" y="4437112"/>
            <a:ext cx="2160240" cy="20178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10" y="4437112"/>
            <a:ext cx="2161406" cy="2049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ata\Diapos\Plantes-fourmis\Elephant-Herbivory-Aca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1"/>
          <p:cNvSpPr txBox="1">
            <a:spLocks noChangeArrowheads="1"/>
          </p:cNvSpPr>
          <p:nvPr/>
        </p:nvSpPr>
        <p:spPr bwMode="auto">
          <a:xfrm>
            <a:off x="1187450" y="620713"/>
            <a:ext cx="671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990033"/>
                </a:solidFill>
              </a:rPr>
              <a:t>Pourquoi les fourmis ont réussi ?</a:t>
            </a:r>
            <a:endParaRPr lang="en-US" altLang="en-US" b="1">
              <a:solidFill>
                <a:srgbClr val="990033"/>
              </a:solidFill>
            </a:endParaRP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1042988" y="1989138"/>
            <a:ext cx="7188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b="1" dirty="0" smtClean="0"/>
              <a:t>Invention de l’élevage (pucerons, cochenilles)</a:t>
            </a:r>
            <a:br>
              <a:rPr lang="fr-FR" altLang="en-US" sz="2400" b="1" dirty="0" smtClean="0"/>
            </a:br>
            <a:r>
              <a:rPr lang="fr-FR" altLang="en-US" sz="2400" b="1" dirty="0" smtClean="0"/>
              <a:t>et de l’agriculture (champignons) 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Prédatrices, protection des forêts, de la savane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b="1" dirty="0" smtClean="0">
                <a:solidFill>
                  <a:srgbClr val="FF0000"/>
                </a:solidFill>
              </a:rPr>
              <a:t>Ingénieurs des écosystèmes (avec termites)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Equilibre des écosystèmes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smtClean="0">
                <a:solidFill>
                  <a:srgbClr val="990033"/>
                </a:solidFill>
              </a:rPr>
              <a:t>Ingénieurs des écosystèmes</a:t>
            </a:r>
            <a:endParaRPr lang="en-US" altLang="fr-FR" sz="2800" smtClean="0">
              <a:solidFill>
                <a:srgbClr val="990033"/>
              </a:solidFill>
            </a:endParaRPr>
          </a:p>
        </p:txBody>
      </p:sp>
      <p:pic>
        <p:nvPicPr>
          <p:cNvPr id="1741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468438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8438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oneTexte 4"/>
          <p:cNvSpPr txBox="1">
            <a:spLocks noChangeArrowheads="1"/>
          </p:cNvSpPr>
          <p:nvPr/>
        </p:nvSpPr>
        <p:spPr bwMode="auto">
          <a:xfrm>
            <a:off x="3276600" y="1498600"/>
            <a:ext cx="192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Afrique : termites</a:t>
            </a:r>
            <a:endParaRPr lang="en-US" altLang="fr-FR" sz="1800"/>
          </a:p>
        </p:txBody>
      </p:sp>
      <p:sp>
        <p:nvSpPr>
          <p:cNvPr id="17414" name="ZoneTexte 5"/>
          <p:cNvSpPr txBox="1">
            <a:spLocks noChangeArrowheads="1"/>
          </p:cNvSpPr>
          <p:nvPr/>
        </p:nvSpPr>
        <p:spPr bwMode="auto">
          <a:xfrm>
            <a:off x="1019175" y="5229225"/>
            <a:ext cx="7661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Argentine : 2 000 kg terre retournée / ha par fourmis (après vers de terre)</a:t>
            </a:r>
            <a:endParaRPr lang="en-US" altLang="fr-F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3" y="3166579"/>
            <a:ext cx="4890309" cy="322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79" y="404664"/>
            <a:ext cx="36814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36" y="3157249"/>
            <a:ext cx="3560546" cy="322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012803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Fourmis </a:t>
            </a:r>
          </a:p>
          <a:p>
            <a:r>
              <a:rPr lang="fr-FR" dirty="0" smtClean="0"/>
              <a:t>champignonnistes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975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fr-FR" altLang="fr-FR" sz="2800" b="1" dirty="0" smtClean="0">
                <a:solidFill>
                  <a:srgbClr val="990033"/>
                </a:solidFill>
              </a:rPr>
              <a:t>Équilibre des écosystèmes</a:t>
            </a:r>
            <a:br>
              <a:rPr lang="fr-FR" altLang="fr-FR" sz="2800" b="1" dirty="0" smtClean="0">
                <a:solidFill>
                  <a:srgbClr val="990033"/>
                </a:solidFill>
              </a:rPr>
            </a:br>
            <a:r>
              <a:rPr lang="fr-FR" altLang="fr-FR" sz="2800" b="1" dirty="0" smtClean="0">
                <a:solidFill>
                  <a:srgbClr val="990033"/>
                </a:solidFill>
              </a:rPr>
              <a:t>Fourmis </a:t>
            </a:r>
            <a:r>
              <a:rPr lang="fr-FR" altLang="fr-FR" sz="2800" b="1" dirty="0">
                <a:solidFill>
                  <a:srgbClr val="990033"/>
                </a:solidFill>
              </a:rPr>
              <a:t>bons indicateurs de l’état des </a:t>
            </a:r>
            <a:r>
              <a:rPr lang="fr-FR" altLang="fr-FR" sz="2800" b="1" dirty="0" smtClean="0">
                <a:solidFill>
                  <a:srgbClr val="990033"/>
                </a:solidFill>
              </a:rPr>
              <a:t>milieux</a:t>
            </a:r>
            <a:endParaRPr lang="fr-FR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459" name="ZoneTexte 2"/>
          <p:cNvSpPr txBox="1">
            <a:spLocks noChangeArrowheads="1"/>
          </p:cNvSpPr>
          <p:nvPr/>
        </p:nvSpPr>
        <p:spPr bwMode="auto">
          <a:xfrm>
            <a:off x="971550" y="1989138"/>
            <a:ext cx="75771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Coupes forêts ou feux : 5 à 8 ans (pinèdes Espagne)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Réhabilitation des mines (Australie, Sicile)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Diminution biodiversité en agriculture intensive</a:t>
            </a:r>
            <a:br>
              <a:rPr lang="fr-FR" altLang="fr-FR" sz="2400" dirty="0"/>
            </a:br>
            <a:r>
              <a:rPr lang="fr-FR" altLang="fr-FR" sz="2400" dirty="0"/>
              <a:t>	Ex plantations palmiers à huile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Fourmis invasives dans milieux perturbés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Perte de biodiversité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788"/>
            <a:ext cx="91440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1"/>
          <p:cNvSpPr txBox="1">
            <a:spLocks noChangeArrowheads="1"/>
          </p:cNvSpPr>
          <p:nvPr/>
        </p:nvSpPr>
        <p:spPr bwMode="auto">
          <a:xfrm>
            <a:off x="395288" y="692150"/>
            <a:ext cx="7861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/>
              <a:t>Azuré des mouillères avec fourmi hôte </a:t>
            </a:r>
            <a:r>
              <a:rPr lang="fr-FR" altLang="fr-FR" sz="2800" i="1" dirty="0"/>
              <a:t>Myrmica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800" dirty="0"/>
          </a:p>
        </p:txBody>
      </p:sp>
      <p:pic>
        <p:nvPicPr>
          <p:cNvPr id="21507" name="Picture 4" descr="C:\Users\Alain\Dropbox\Aurillac\azuree1_cle2daaa6-792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3496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e 3"/>
          <p:cNvGrpSpPr>
            <a:grpSpLocks/>
          </p:cNvGrpSpPr>
          <p:nvPr/>
        </p:nvGrpSpPr>
        <p:grpSpPr bwMode="auto">
          <a:xfrm>
            <a:off x="4067175" y="2276475"/>
            <a:ext cx="4105275" cy="3311525"/>
            <a:chOff x="4932040" y="4969072"/>
            <a:chExt cx="1999109" cy="1328297"/>
          </a:xfrm>
        </p:grpSpPr>
        <p:pic>
          <p:nvPicPr>
            <p:cNvPr id="21509" name="Picture 5" descr="C:\Users\Alain\Dropbox\Aurillac\Myrmic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969072"/>
              <a:ext cx="1999109" cy="1328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ZoneTexte 5"/>
            <p:cNvSpPr txBox="1">
              <a:spLocks noChangeArrowheads="1"/>
            </p:cNvSpPr>
            <p:nvPr/>
          </p:nvSpPr>
          <p:spPr bwMode="auto">
            <a:xfrm>
              <a:off x="5879800" y="6066859"/>
              <a:ext cx="507894" cy="91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900">
                  <a:solidFill>
                    <a:schemeClr val="bg2"/>
                  </a:solidFill>
                </a:rPr>
                <a:t>© JR Guillaumin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2197100" y="528638"/>
            <a:ext cx="4860925" cy="1223962"/>
          </a:xfrm>
        </p:spPr>
        <p:txBody>
          <a:bodyPr/>
          <a:lstStyle/>
          <a:p>
            <a:pPr eaLnBrk="1" hangingPunct="1"/>
            <a:r>
              <a:rPr lang="fr-FR" altLang="fr-FR" sz="4000" smtClean="0">
                <a:solidFill>
                  <a:srgbClr val="0000CC"/>
                </a:solidFill>
              </a:rPr>
              <a:t>Les fourmis, biodiversité et pollution</a:t>
            </a:r>
          </a:p>
        </p:txBody>
      </p:sp>
      <p:pic>
        <p:nvPicPr>
          <p:cNvPr id="4099" name="Picture 7" descr="ord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243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411413" y="2314575"/>
            <a:ext cx="6092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Alain Lenoir, Professeur émérite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Institut de Recherche sur la Biologie de l’Insecte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</a:rPr>
              <a:t>Université de Tours</a:t>
            </a:r>
          </a:p>
        </p:txBody>
      </p:sp>
      <p:pic>
        <p:nvPicPr>
          <p:cNvPr id="4101" name="Image 410" descr="Formica sp - Porté 48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12398"/>
          <a:stretch>
            <a:fillRect/>
          </a:stretch>
        </p:blipFill>
        <p:spPr bwMode="auto">
          <a:xfrm>
            <a:off x="790575" y="4025900"/>
            <a:ext cx="3241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729144" y="6447651"/>
            <a:ext cx="17239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/>
              <a:t>Photo Thibaud </a:t>
            </a:r>
            <a:r>
              <a:rPr lang="fr-FR" altLang="fr-FR" sz="1200" dirty="0" err="1"/>
              <a:t>Monnin</a:t>
            </a:r>
            <a:endParaRPr lang="fr-FR" altLang="fr-FR" sz="1200" dirty="0"/>
          </a:p>
        </p:txBody>
      </p:sp>
      <p:pic>
        <p:nvPicPr>
          <p:cNvPr id="4104" name="Picture 1033" descr="logo R niveau de gr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813"/>
            <a:ext cx="1873250" cy="1457325"/>
          </a:xfrm>
          <a:noFill/>
        </p:spPr>
      </p:pic>
      <p:pic>
        <p:nvPicPr>
          <p:cNvPr id="4105" name="Picture 1035" descr="Logo IR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0163"/>
            <a:ext cx="22320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932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oneTexte 2"/>
          <p:cNvSpPr txBox="1">
            <a:spLocks noChangeArrowheads="1"/>
          </p:cNvSpPr>
          <p:nvPr/>
        </p:nvSpPr>
        <p:spPr bwMode="auto">
          <a:xfrm>
            <a:off x="7891463" y="0"/>
            <a:ext cx="130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Dirzo 2014</a:t>
            </a:r>
            <a:endParaRPr lang="en-US" altLang="fr-FR" sz="1800"/>
          </a:p>
        </p:txBody>
      </p:sp>
      <p:sp>
        <p:nvSpPr>
          <p:cNvPr id="22532" name="ZoneTexte 1"/>
          <p:cNvSpPr txBox="1">
            <a:spLocks noChangeArrowheads="1"/>
          </p:cNvSpPr>
          <p:nvPr/>
        </p:nvSpPr>
        <p:spPr bwMode="auto">
          <a:xfrm>
            <a:off x="323850" y="4437063"/>
            <a:ext cx="4441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IUCN 40% des espèces d’hyménoptères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en décroissance et 100% des orthoptères</a:t>
            </a:r>
            <a:endParaRPr lang="en-US" altLang="en-US" sz="1800"/>
          </a:p>
        </p:txBody>
      </p:sp>
      <p:sp>
        <p:nvSpPr>
          <p:cNvPr id="22533" name="ZoneTexte 2"/>
          <p:cNvSpPr txBox="1">
            <a:spLocks noChangeArrowheads="1"/>
          </p:cNvSpPr>
          <p:nvPr/>
        </p:nvSpPr>
        <p:spPr bwMode="auto">
          <a:xfrm>
            <a:off x="5480050" y="4437063"/>
            <a:ext cx="196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Grande-Bretagne</a:t>
            </a:r>
            <a:endParaRPr lang="en-US" altLang="en-US" sz="1800"/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1766888" y="5373688"/>
            <a:ext cx="5680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/>
              <a:t>Anthropocène </a:t>
            </a:r>
            <a:r>
              <a:rPr lang="fr-FR" altLang="fr-FR" sz="2800" dirty="0">
                <a:sym typeface="Wingdings" panose="05000000000000000000" pitchFamily="2" charset="2"/>
              </a:rPr>
              <a:t> </a:t>
            </a:r>
            <a:r>
              <a:rPr lang="fr-FR" altLang="fr-FR" sz="2800" dirty="0"/>
              <a:t>6</a:t>
            </a:r>
            <a:r>
              <a:rPr lang="fr-FR" altLang="fr-FR" sz="2800" baseline="30000" dirty="0"/>
              <a:t>ème</a:t>
            </a:r>
            <a:r>
              <a:rPr lang="fr-FR" altLang="fr-FR" sz="2800" dirty="0"/>
              <a:t> extinction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mtClean="0">
                <a:solidFill>
                  <a:srgbClr val="990033"/>
                </a:solidFill>
              </a:rPr>
              <a:t>Divers</a:t>
            </a:r>
            <a:endParaRPr lang="en-US" altLang="en-US" smtClean="0">
              <a:solidFill>
                <a:srgbClr val="990033"/>
              </a:solidFill>
            </a:endParaRPr>
          </a:p>
        </p:txBody>
      </p:sp>
      <p:sp>
        <p:nvSpPr>
          <p:cNvPr id="23555" name="ZoneTexte 2"/>
          <p:cNvSpPr txBox="1">
            <a:spLocks noChangeArrowheads="1"/>
          </p:cNvSpPr>
          <p:nvPr/>
        </p:nvSpPr>
        <p:spPr bwMode="auto">
          <a:xfrm>
            <a:off x="1331913" y="2133600"/>
            <a:ext cx="53324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800"/>
              <a:t>Fourmis comestibles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fr-FR" altLang="en-US" sz="2800"/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800"/>
              <a:t>Hygiène chez les fourmis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fr-FR" altLang="en-US" sz="2800"/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800"/>
              <a:t>« Personnalité » des fourmis ?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Polyrhachis dives al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88913"/>
            <a:ext cx="4475162" cy="381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00"/>
            <a:ext cx="297656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724525" y="6208713"/>
            <a:ext cx="29289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Polyrachis dives </a:t>
            </a:r>
            <a:r>
              <a:rPr lang="fr-F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(Chine)</a:t>
            </a:r>
          </a:p>
          <a:p>
            <a:pPr>
              <a:defRPr/>
            </a:pPr>
            <a:r>
              <a:rPr lang="fr-F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Reins et anti-inflammatoire</a:t>
            </a:r>
          </a:p>
        </p:txBody>
      </p:sp>
      <p:sp>
        <p:nvSpPr>
          <p:cNvPr id="24581" name="ZoneTexte 5"/>
          <p:cNvSpPr txBox="1">
            <a:spLocks noChangeArrowheads="1"/>
          </p:cNvSpPr>
          <p:nvPr/>
        </p:nvSpPr>
        <p:spPr bwMode="auto">
          <a:xfrm>
            <a:off x="792163" y="63928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Oecophylles (fourmis fileuses)</a:t>
            </a:r>
            <a:endParaRPr lang="en-US" altLang="en-US" sz="1800"/>
          </a:p>
        </p:txBody>
      </p:sp>
      <p:pic>
        <p:nvPicPr>
          <p:cNvPr id="24582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141788"/>
            <a:ext cx="4686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129088"/>
            <a:ext cx="298767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mtClean="0"/>
              <a:t>Hygiène dans le nid</a:t>
            </a:r>
            <a:endParaRPr lang="en-US" altLang="en-US" smtClean="0"/>
          </a:p>
        </p:txBody>
      </p:sp>
      <p:pic>
        <p:nvPicPr>
          <p:cNvPr id="2560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9138"/>
            <a:ext cx="3749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ZoneTexte 1"/>
          <p:cNvSpPr txBox="1">
            <a:spLocks noChangeArrowheads="1"/>
          </p:cNvSpPr>
          <p:nvPr/>
        </p:nvSpPr>
        <p:spPr bwMode="auto">
          <a:xfrm>
            <a:off x="755650" y="155257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Fèces dans le nid </a:t>
            </a:r>
            <a:endParaRPr lang="en-US" altLang="fr-FR" sz="1800"/>
          </a:p>
        </p:txBody>
      </p:sp>
      <p:cxnSp>
        <p:nvCxnSpPr>
          <p:cNvPr id="25605" name="Connecteur droit avec flèche 3"/>
          <p:cNvCxnSpPr>
            <a:cxnSpLocks noChangeShapeType="1"/>
          </p:cNvCxnSpPr>
          <p:nvPr/>
        </p:nvCxnSpPr>
        <p:spPr bwMode="auto">
          <a:xfrm>
            <a:off x="2916238" y="1844675"/>
            <a:ext cx="576262" cy="5048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6" name="Connecteur droit avec flèche 5"/>
          <p:cNvCxnSpPr>
            <a:cxnSpLocks noChangeShapeType="1"/>
          </p:cNvCxnSpPr>
          <p:nvPr/>
        </p:nvCxnSpPr>
        <p:spPr bwMode="auto">
          <a:xfrm>
            <a:off x="2987675" y="1736725"/>
            <a:ext cx="2160588" cy="1187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7" name="ZoneTexte 6"/>
          <p:cNvSpPr txBox="1">
            <a:spLocks noChangeArrowheads="1"/>
          </p:cNvSpPr>
          <p:nvPr/>
        </p:nvSpPr>
        <p:spPr bwMode="auto">
          <a:xfrm flipH="1">
            <a:off x="1979613" y="3997325"/>
            <a:ext cx="57610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Cimetières de fourmis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Fourmis malades sortent du nid pour mourir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/>
              <a:t>Fourmis champignonnistes avec bactéries pour lutter contre champignons parasites</a:t>
            </a:r>
            <a:endParaRPr lang="en-US" altLang="fr-F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r>
              <a:rPr lang="fr-FR" dirty="0" smtClean="0"/>
              <a:t>Division du travail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4372587" cy="45365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168352" cy="51993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1028"/>
            <a:ext cx="2166938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z="3600" smtClean="0">
                <a:solidFill>
                  <a:srgbClr val="990033"/>
                </a:solidFill>
              </a:rPr>
              <a:t>Personnalité des fourmis ?</a:t>
            </a:r>
            <a:endParaRPr lang="en-US" altLang="en-US" sz="3600" smtClean="0">
              <a:solidFill>
                <a:srgbClr val="990033"/>
              </a:solidFill>
            </a:endParaRPr>
          </a:p>
        </p:txBody>
      </p:sp>
      <p:pic>
        <p:nvPicPr>
          <p:cNvPr id="2662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408113"/>
            <a:ext cx="28749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ZoneTexte 2"/>
          <p:cNvSpPr txBox="1">
            <a:spLocks noChangeArrowheads="1"/>
          </p:cNvSpPr>
          <p:nvPr/>
        </p:nvSpPr>
        <p:spPr bwMode="auto">
          <a:xfrm>
            <a:off x="250825" y="1916113"/>
            <a:ext cx="39324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 smtClean="0"/>
              <a:t>Altruisme </a:t>
            </a:r>
            <a:r>
              <a:rPr lang="fr-FR" altLang="fr-FR" sz="2400" dirty="0"/>
              <a:t>:</a:t>
            </a:r>
            <a:br>
              <a:rPr lang="fr-FR" altLang="fr-FR" sz="2400" dirty="0"/>
            </a:br>
            <a:r>
              <a:rPr lang="fr-FR" altLang="fr-FR" sz="2400" dirty="0"/>
              <a:t>- reconnaissance coloniale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/>
              <a:t>- comportement de secours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/>
              <a:t>Empathie ?</a:t>
            </a:r>
            <a:endParaRPr lang="en-US" altLang="fr-FR" sz="2400" dirty="0"/>
          </a:p>
        </p:txBody>
      </p:sp>
      <p:pic>
        <p:nvPicPr>
          <p:cNvPr id="26629" name="Picture 5" descr="C:\Users\Alain\Dropbox\Conf Rennes\Images\Chimpanzes-Kibali-LM4fevrier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4338"/>
            <a:ext cx="26574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C:\Users\Alain\Dropbox\Conf Rennes\Images\Elise-secours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4008438"/>
            <a:ext cx="351472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C:\Users\Alain\Dropbox\Conf Rennes\Images\Elise-secours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40036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ZoneTexte 1"/>
          <p:cNvSpPr txBox="1">
            <a:spLocks noChangeArrowheads="1"/>
          </p:cNvSpPr>
          <p:nvPr/>
        </p:nvSpPr>
        <p:spPr bwMode="auto">
          <a:xfrm>
            <a:off x="4859338" y="6294438"/>
            <a:ext cx="328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800"/>
              <a:t>Elise Nowbahari Univ Paris 13</a:t>
            </a:r>
            <a:endParaRPr lang="en-US" altLang="en-US" sz="1800"/>
          </a:p>
        </p:txBody>
      </p:sp>
      <p:cxnSp>
        <p:nvCxnSpPr>
          <p:cNvPr id="26633" name="Connecteur droit avec flèche 2"/>
          <p:cNvCxnSpPr>
            <a:cxnSpLocks noChangeShapeType="1"/>
          </p:cNvCxnSpPr>
          <p:nvPr/>
        </p:nvCxnSpPr>
        <p:spPr bwMode="auto">
          <a:xfrm>
            <a:off x="4200525" y="3394075"/>
            <a:ext cx="1655763" cy="4302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6634" name="Connecteur droit avec flèche 4"/>
          <p:cNvCxnSpPr>
            <a:cxnSpLocks noChangeShapeType="1"/>
          </p:cNvCxnSpPr>
          <p:nvPr/>
        </p:nvCxnSpPr>
        <p:spPr bwMode="auto">
          <a:xfrm>
            <a:off x="4162425" y="3384550"/>
            <a:ext cx="71438" cy="509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800" b="1" smtClean="0">
                <a:solidFill>
                  <a:srgbClr val="990033"/>
                </a:solidFill>
              </a:rPr>
              <a:t>Mes recherches sur les fourmis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20850"/>
            <a:ext cx="8229600" cy="3600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altLang="fr-FR" sz="2800" smtClean="0"/>
              <a:t>Reconnaissance coloniale et spécifique avec produits cuticulaires :</a:t>
            </a:r>
          </a:p>
        </p:txBody>
      </p:sp>
      <p:grpSp>
        <p:nvGrpSpPr>
          <p:cNvPr id="28676" name="Group 35"/>
          <p:cNvGrpSpPr>
            <a:grpSpLocks/>
          </p:cNvGrpSpPr>
          <p:nvPr/>
        </p:nvGrpSpPr>
        <p:grpSpPr bwMode="auto">
          <a:xfrm>
            <a:off x="3662363" y="3008313"/>
            <a:ext cx="5191125" cy="2805112"/>
            <a:chOff x="0" y="1389"/>
            <a:chExt cx="3270" cy="1767"/>
          </a:xfrm>
        </p:grpSpPr>
        <p:pic>
          <p:nvPicPr>
            <p:cNvPr id="28678" name="Picture 32" descr="Bar-code-Passer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9"/>
              <a:ext cx="3270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34"/>
            <p:cNvSpPr txBox="1">
              <a:spLocks noChangeArrowheads="1"/>
            </p:cNvSpPr>
            <p:nvPr/>
          </p:nvSpPr>
          <p:spPr bwMode="auto">
            <a:xfrm>
              <a:off x="1383" y="2750"/>
              <a:ext cx="7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Passera Aron</a:t>
              </a:r>
            </a:p>
          </p:txBody>
        </p:sp>
      </p:grpSp>
      <p:pic>
        <p:nvPicPr>
          <p:cNvPr id="2867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030538"/>
            <a:ext cx="3286125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395288" y="1588"/>
            <a:ext cx="8229600" cy="1143000"/>
          </a:xfrm>
        </p:spPr>
        <p:txBody>
          <a:bodyPr/>
          <a:lstStyle/>
          <a:p>
            <a:r>
              <a:rPr lang="fr-FR" altLang="en-US" smtClean="0"/>
              <a:t>Reconnaissance coloniale</a:t>
            </a:r>
            <a:endParaRPr lang="en-US" altLang="en-US" smtClean="0"/>
          </a:p>
        </p:txBody>
      </p:sp>
      <p:grpSp>
        <p:nvGrpSpPr>
          <p:cNvPr id="29699" name="Group 29"/>
          <p:cNvGrpSpPr>
            <a:grpSpLocks/>
          </p:cNvGrpSpPr>
          <p:nvPr/>
        </p:nvGrpSpPr>
        <p:grpSpPr bwMode="auto">
          <a:xfrm>
            <a:off x="876300" y="1401763"/>
            <a:ext cx="7391400" cy="2514600"/>
            <a:chOff x="480" y="1392"/>
            <a:chExt cx="4656" cy="1584"/>
          </a:xfrm>
        </p:grpSpPr>
        <p:sp>
          <p:nvSpPr>
            <p:cNvPr id="29704" name="Rectangle 11"/>
            <p:cNvSpPr>
              <a:spLocks noChangeArrowheads="1"/>
            </p:cNvSpPr>
            <p:nvPr/>
          </p:nvSpPr>
          <p:spPr bwMode="auto">
            <a:xfrm>
              <a:off x="2356" y="1515"/>
              <a:ext cx="148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n-US" sz="1800"/>
                <a:t>Odeurs</a:t>
              </a:r>
            </a:p>
          </p:txBody>
        </p:sp>
        <p:sp>
          <p:nvSpPr>
            <p:cNvPr id="29705" name="Text Box 19"/>
            <p:cNvSpPr txBox="1">
              <a:spLocks noChangeArrowheads="1"/>
            </p:cNvSpPr>
            <p:nvPr/>
          </p:nvSpPr>
          <p:spPr bwMode="auto">
            <a:xfrm>
              <a:off x="2513" y="1870"/>
              <a:ext cx="326" cy="3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/>
                <a:t>?</a:t>
              </a:r>
            </a:p>
          </p:txBody>
        </p:sp>
        <p:pic>
          <p:nvPicPr>
            <p:cNvPr id="29706" name="Picture 22" descr="Yamaoka-frag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92"/>
              <a:ext cx="1429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24" descr="Yamaoka-fra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632"/>
              <a:ext cx="1776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4656" y="2592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 i="1"/>
                <a:t>Yamaoka</a:t>
              </a:r>
              <a:endParaRPr lang="en-GB" altLang="en-US" sz="1200" i="1"/>
            </a:p>
          </p:txBody>
        </p:sp>
        <p:sp>
          <p:nvSpPr>
            <p:cNvPr id="29709" name="Text Box 26"/>
            <p:cNvSpPr txBox="1">
              <a:spLocks noChangeArrowheads="1"/>
            </p:cNvSpPr>
            <p:nvPr/>
          </p:nvSpPr>
          <p:spPr bwMode="auto">
            <a:xfrm>
              <a:off x="480" y="2784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 i="1"/>
                <a:t>Yamaoka</a:t>
              </a:r>
              <a:endParaRPr lang="en-GB" altLang="en-US" sz="1200" i="1"/>
            </a:p>
          </p:txBody>
        </p:sp>
      </p:grpSp>
      <p:sp>
        <p:nvSpPr>
          <p:cNvPr id="29700" name="Text Box 31"/>
          <p:cNvSpPr txBox="1">
            <a:spLocks noChangeArrowheads="1"/>
          </p:cNvSpPr>
          <p:nvPr/>
        </p:nvSpPr>
        <p:spPr bwMode="auto">
          <a:xfrm>
            <a:off x="3697288" y="6434138"/>
            <a:ext cx="2159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Guerres de fourmis</a:t>
            </a:r>
          </a:p>
        </p:txBody>
      </p:sp>
      <p:pic>
        <p:nvPicPr>
          <p:cNvPr id="29702" name="Picture 4" descr="C:\Documents and Settings\ewa\Moje dokumenty\Moje obrazy\Przyroda\mrówki\Zdjecia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6" y="3916363"/>
            <a:ext cx="37338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0" descr="Oecophylles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90" y="4041455"/>
            <a:ext cx="3330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7" descr="Chromato-appare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-171450"/>
            <a:ext cx="5330825" cy="70294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604838" y="3573463"/>
            <a:ext cx="2890837" cy="1871662"/>
          </a:xfrm>
        </p:spPr>
        <p:txBody>
          <a:bodyPr/>
          <a:lstStyle/>
          <a:p>
            <a:pPr eaLnBrk="1" hangingPunct="1"/>
            <a:r>
              <a:rPr lang="fr-FR" altLang="fr-FR" sz="2000" b="1" smtClean="0">
                <a:solidFill>
                  <a:srgbClr val="0000CC"/>
                </a:solidFill>
              </a:rPr>
              <a:t>Chromatographie en phase gazeuse +</a:t>
            </a:r>
            <a:br>
              <a:rPr lang="fr-FR" altLang="fr-FR" sz="2000" b="1" smtClean="0">
                <a:solidFill>
                  <a:srgbClr val="0000CC"/>
                </a:solidFill>
              </a:rPr>
            </a:br>
            <a:r>
              <a:rPr lang="fr-FR" altLang="fr-FR" sz="2000" b="1" smtClean="0">
                <a:solidFill>
                  <a:srgbClr val="0000CC"/>
                </a:solidFill>
              </a:rPr>
              <a:t>spectrométrie de masse </a:t>
            </a:r>
          </a:p>
        </p:txBody>
      </p:sp>
      <p:pic>
        <p:nvPicPr>
          <p:cNvPr id="30724" name="Picture 33" descr="Fi-tube-ess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549275"/>
            <a:ext cx="2455863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6562725" cy="561975"/>
          </a:xfrm>
        </p:spPr>
        <p:txBody>
          <a:bodyPr/>
          <a:lstStyle/>
          <a:p>
            <a:pPr eaLnBrk="1" hangingPunct="1"/>
            <a:r>
              <a:rPr lang="fr-FR" altLang="fr-FR" sz="2000" b="1" smtClean="0">
                <a:solidFill>
                  <a:srgbClr val="0000CC"/>
                </a:solidFill>
              </a:rPr>
              <a:t>Diverses espèces de fourmis </a:t>
            </a:r>
            <a:r>
              <a:rPr lang="fr-FR" altLang="fr-FR" sz="2000" b="1" i="1" smtClean="0">
                <a:solidFill>
                  <a:srgbClr val="0000CC"/>
                </a:solidFill>
              </a:rPr>
              <a:t>Cataglyphis</a:t>
            </a:r>
          </a:p>
        </p:txBody>
      </p:sp>
      <p:pic>
        <p:nvPicPr>
          <p:cNvPr id="31747" name="Picture 5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8964613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692275" y="1268413"/>
            <a:ext cx="1181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/>
              <a:t>(Burkina Faso)</a:t>
            </a:r>
          </a:p>
        </p:txBody>
      </p:sp>
      <p:pic>
        <p:nvPicPr>
          <p:cNvPr id="31749" name="Picture 7" descr="floricola4-mai10-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0" name="Group 35"/>
          <p:cNvGrpSpPr>
            <a:grpSpLocks/>
          </p:cNvGrpSpPr>
          <p:nvPr/>
        </p:nvGrpSpPr>
        <p:grpSpPr bwMode="auto">
          <a:xfrm>
            <a:off x="7019925" y="4941888"/>
            <a:ext cx="1689100" cy="1211262"/>
            <a:chOff x="0" y="1389"/>
            <a:chExt cx="3270" cy="1767"/>
          </a:xfrm>
        </p:grpSpPr>
        <p:pic>
          <p:nvPicPr>
            <p:cNvPr id="31751" name="Picture 32" descr="Bar-code-Passe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9"/>
              <a:ext cx="3270" cy="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34"/>
            <p:cNvSpPr txBox="1">
              <a:spLocks noChangeArrowheads="1"/>
            </p:cNvSpPr>
            <p:nvPr/>
          </p:nvSpPr>
          <p:spPr bwMode="auto">
            <a:xfrm>
              <a:off x="1383" y="2750"/>
              <a:ext cx="7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Passera Aron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:\Users\Alain\Dropbox\Conf Rennes\Images\Guide fourm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47" y="-171450"/>
            <a:ext cx="3627437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-15984" y="2442071"/>
            <a:ext cx="5718175" cy="3455987"/>
            <a:chOff x="-9525" y="1412776"/>
            <a:chExt cx="5718175" cy="3455987"/>
          </a:xfrm>
        </p:grpSpPr>
        <p:pic>
          <p:nvPicPr>
            <p:cNvPr id="8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1412776"/>
              <a:ext cx="5718175" cy="345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"/>
            <p:cNvSpPr txBox="1">
              <a:spLocks noChangeArrowheads="1"/>
            </p:cNvSpPr>
            <p:nvPr/>
          </p:nvSpPr>
          <p:spPr bwMode="auto">
            <a:xfrm>
              <a:off x="107950" y="1816100"/>
              <a:ext cx="1350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 dirty="0">
                  <a:solidFill>
                    <a:schemeClr val="bg1"/>
                  </a:solidFill>
                </a:rPr>
                <a:t>Xavier </a:t>
              </a:r>
              <a:r>
                <a:rPr lang="fr-FR" altLang="en-US" sz="1200" dirty="0" err="1">
                  <a:solidFill>
                    <a:schemeClr val="bg1"/>
                  </a:solidFill>
                </a:rPr>
                <a:t>Espadaler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5"/>
            <p:cNvSpPr txBox="1">
              <a:spLocks noChangeArrowheads="1"/>
            </p:cNvSpPr>
            <p:nvPr/>
          </p:nvSpPr>
          <p:spPr bwMode="auto">
            <a:xfrm>
              <a:off x="1487488" y="1827213"/>
              <a:ext cx="13620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>
                  <a:solidFill>
                    <a:schemeClr val="bg1"/>
                  </a:solidFill>
                </a:rPr>
                <a:t>Christian Peeters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1" name="ZoneTexte 6"/>
            <p:cNvSpPr txBox="1">
              <a:spLocks noChangeArrowheads="1"/>
            </p:cNvSpPr>
            <p:nvPr/>
          </p:nvSpPr>
          <p:spPr bwMode="auto">
            <a:xfrm>
              <a:off x="2901950" y="1954213"/>
              <a:ext cx="9921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>
                  <a:solidFill>
                    <a:schemeClr val="bg1"/>
                  </a:solidFill>
                </a:rPr>
                <a:t>Alain Lenoir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12" name="ZoneTexte 7"/>
            <p:cNvSpPr txBox="1">
              <a:spLocks noChangeArrowheads="1"/>
            </p:cNvSpPr>
            <p:nvPr/>
          </p:nvSpPr>
          <p:spPr bwMode="auto">
            <a:xfrm>
              <a:off x="4157663" y="1689100"/>
              <a:ext cx="12827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200">
                  <a:solidFill>
                    <a:schemeClr val="bg1"/>
                  </a:solidFill>
                </a:rPr>
                <a:t>Thibaud Monnin</a:t>
              </a:r>
              <a:endParaRPr lang="en-US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927393" y="1478855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Des amoureux des fourmis</a:t>
            </a:r>
            <a:endParaRPr lang="en-US" sz="2400" dirty="0"/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" y="4711"/>
            <a:ext cx="1905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8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9361488" cy="6119813"/>
          </a:xfrm>
          <a:noFill/>
        </p:spPr>
      </p:pic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750888"/>
            <a:ext cx="8229600" cy="1143000"/>
          </a:xfrm>
        </p:spPr>
        <p:txBody>
          <a:bodyPr/>
          <a:lstStyle/>
          <a:p>
            <a:r>
              <a:rPr lang="fr-FR" altLang="fr-FR" smtClean="0"/>
              <a:t>Hydrocarbure C25</a:t>
            </a:r>
          </a:p>
        </p:txBody>
      </p:sp>
      <p:pic>
        <p:nvPicPr>
          <p:cNvPr id="32772" name="Image 3" descr="Heptacosa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33600"/>
            <a:ext cx="66675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49275"/>
            <a:ext cx="9144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11188" y="2060575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C25:1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971550" y="3716338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C25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343774" y="3798009"/>
            <a:ext cx="1314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FF0000"/>
                </a:solidFill>
              </a:rPr>
              <a:t>Phtalate</a:t>
            </a:r>
            <a:endParaRPr lang="fr-FR" altLang="fr-FR" sz="2400" dirty="0">
              <a:solidFill>
                <a:srgbClr val="FF0000"/>
              </a:solidFill>
            </a:endParaRPr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 flipH="1">
            <a:off x="1923256" y="4536282"/>
            <a:ext cx="3603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2103438" y="48895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3C25</a:t>
            </a:r>
          </a:p>
        </p:txBody>
      </p:sp>
      <p:sp>
        <p:nvSpPr>
          <p:cNvPr id="33800" name="Rectangle 1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altLang="fr-FR" sz="2800" b="1" smtClean="0">
                <a:solidFill>
                  <a:srgbClr val="0000CC"/>
                </a:solidFill>
              </a:rPr>
              <a:t>Pollutions dans les chromatos…</a:t>
            </a:r>
          </a:p>
        </p:txBody>
      </p:sp>
      <p:pic>
        <p:nvPicPr>
          <p:cNvPr id="33801" name="Image 13" descr="MyrRub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916113"/>
            <a:ext cx="31908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31840" y="4321751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GB" altLang="fr-FR" dirty="0" err="1" smtClean="0">
                <a:solidFill>
                  <a:srgbClr val="FF0000"/>
                </a:solidFill>
              </a:rPr>
              <a:t>Plastifiants</a:t>
            </a:r>
            <a:r>
              <a:rPr lang="en-GB" altLang="fr-FR" dirty="0" smtClean="0">
                <a:solidFill>
                  <a:srgbClr val="FF0000"/>
                </a:solidFill>
              </a:rPr>
              <a:t> </a:t>
            </a:r>
            <a:r>
              <a:rPr lang="en-GB" altLang="fr-FR" dirty="0">
                <a:solidFill>
                  <a:srgbClr val="FF0000"/>
                </a:solidFill>
              </a:rPr>
              <a:t>= </a:t>
            </a:r>
          </a:p>
          <a:p>
            <a:pPr eaLnBrk="1" hangingPunct="1"/>
            <a:r>
              <a:rPr lang="en-GB" altLang="fr-FR" dirty="0" err="1">
                <a:solidFill>
                  <a:srgbClr val="FF0000"/>
                </a:solidFill>
              </a:rPr>
              <a:t>assouplir</a:t>
            </a:r>
            <a:r>
              <a:rPr lang="en-GB" altLang="fr-FR" dirty="0">
                <a:solidFill>
                  <a:srgbClr val="FF0000"/>
                </a:solidFill>
              </a:rPr>
              <a:t> le </a:t>
            </a:r>
            <a:r>
              <a:rPr lang="en-GB" altLang="fr-FR" dirty="0" err="1">
                <a:solidFill>
                  <a:srgbClr val="FF0000"/>
                </a:solidFill>
              </a:rPr>
              <a:t>plastique</a:t>
            </a:r>
            <a:r>
              <a:rPr lang="en-GB" altLang="fr-FR" dirty="0">
                <a:solidFill>
                  <a:srgbClr val="FF0000"/>
                </a:solidFill>
              </a:rPr>
              <a:t> (</a:t>
            </a:r>
            <a:r>
              <a:rPr lang="en-GB" altLang="fr-FR" dirty="0" err="1">
                <a:solidFill>
                  <a:srgbClr val="FF0000"/>
                </a:solidFill>
              </a:rPr>
              <a:t>exemple</a:t>
            </a:r>
            <a:r>
              <a:rPr lang="en-GB" altLang="fr-FR" dirty="0">
                <a:solidFill>
                  <a:srgbClr val="FF0000"/>
                </a:solidFill>
              </a:rPr>
              <a:t> PVC</a:t>
            </a:r>
            <a:r>
              <a:rPr lang="en-GB" altLang="fr-FR" dirty="0" smtClean="0">
                <a:solidFill>
                  <a:srgbClr val="FF0000"/>
                </a:solidFill>
              </a:rPr>
              <a:t>)</a:t>
            </a:r>
            <a:endParaRPr lang="fr-FR" alt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4000" smtClean="0"/>
              <a:t>Divers phtalates chez </a:t>
            </a:r>
            <a:r>
              <a:rPr lang="fr-FR" altLang="fr-FR" sz="4000" i="1" smtClean="0"/>
              <a:t>Lasius niger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187450" y="1844675"/>
            <a:ext cx="6907213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800"/>
              <a:t> </a:t>
            </a:r>
            <a:r>
              <a:rPr lang="fr-FR" altLang="fr-FR" sz="2800">
                <a:solidFill>
                  <a:srgbClr val="0000CC"/>
                </a:solidFill>
              </a:rPr>
              <a:t>DEHP : Di Ethyl Hexyl Phtalate</a:t>
            </a:r>
            <a:r>
              <a:rPr lang="fr-FR" altLang="fr-FR" sz="2800"/>
              <a:t> </a:t>
            </a:r>
            <a:br>
              <a:rPr lang="fr-FR" altLang="fr-FR" sz="2800"/>
            </a:br>
            <a:r>
              <a:rPr lang="fr-FR" altLang="fr-FR" sz="2800"/>
              <a:t> </a:t>
            </a:r>
            <a:endParaRPr lang="fr-FR" altLang="fr-FR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Plus courte chaîne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800"/>
              <a:t> </a:t>
            </a:r>
            <a:r>
              <a:rPr lang="fr-FR" altLang="fr-FR" sz="2800">
                <a:solidFill>
                  <a:srgbClr val="0000CC"/>
                </a:solidFill>
              </a:rPr>
              <a:t>DBP : Di Butyl Phtalate</a:t>
            </a:r>
            <a:r>
              <a:rPr lang="fr-FR" altLang="fr-FR" sz="2800"/>
              <a:t> (= DNBP) </a:t>
            </a:r>
            <a:br>
              <a:rPr lang="fr-FR" altLang="fr-FR" sz="2800"/>
            </a:br>
            <a:r>
              <a:rPr lang="fr-FR" altLang="fr-FR" sz="2800"/>
              <a:t>et son isomère </a:t>
            </a:r>
            <a:r>
              <a:rPr lang="fr-FR" altLang="fr-FR" sz="2800">
                <a:solidFill>
                  <a:srgbClr val="0000CC"/>
                </a:solidFill>
              </a:rPr>
              <a:t>DIBP : Di IsoButyl Phtalate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800"/>
              <a:t> parfois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0000CC"/>
                </a:solidFill>
              </a:rPr>
              <a:t>BBP : Benzyl Butyl Phtalate</a:t>
            </a:r>
            <a:r>
              <a:rPr lang="fr-FR" altLang="fr-FR" sz="2800"/>
              <a:t> </a:t>
            </a:r>
            <a:br>
              <a:rPr lang="fr-FR" altLang="fr-FR" sz="2800"/>
            </a:br>
            <a:r>
              <a:rPr lang="fr-FR" altLang="fr-FR" sz="2800">
                <a:solidFill>
                  <a:srgbClr val="0000CC"/>
                </a:solidFill>
              </a:rPr>
              <a:t>DEP : Di Ethyl Phtalate</a:t>
            </a:r>
            <a:endParaRPr lang="fr-FR" altLang="fr-FR" sz="2000"/>
          </a:p>
        </p:txBody>
      </p:sp>
      <p:pic>
        <p:nvPicPr>
          <p:cNvPr id="36868" name="Picture 6" descr="lasius_niger_Wil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484313"/>
            <a:ext cx="1828800" cy="1347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>
          <a:xfrm>
            <a:off x="2555875" y="274638"/>
            <a:ext cx="6130925" cy="1143000"/>
          </a:xfrm>
        </p:spPr>
        <p:txBody>
          <a:bodyPr/>
          <a:lstStyle/>
          <a:p>
            <a:pPr eaLnBrk="1" hangingPunct="1"/>
            <a:r>
              <a:rPr lang="en-GB" altLang="fr-FR" sz="2800" smtClean="0">
                <a:solidFill>
                  <a:srgbClr val="0000CC"/>
                </a:solidFill>
              </a:rPr>
              <a:t>Quantités sur </a:t>
            </a:r>
            <a:r>
              <a:rPr lang="en-GB" altLang="fr-FR" sz="2800" i="1" smtClean="0">
                <a:solidFill>
                  <a:srgbClr val="0000CC"/>
                </a:solidFill>
              </a:rPr>
              <a:t>Lasius niger</a:t>
            </a:r>
            <a:br>
              <a:rPr lang="en-GB" altLang="fr-FR" sz="2800" i="1" smtClean="0">
                <a:solidFill>
                  <a:srgbClr val="0000CC"/>
                </a:solidFill>
              </a:rPr>
            </a:br>
            <a:r>
              <a:rPr lang="en-GB" altLang="fr-FR" sz="2800" smtClean="0">
                <a:solidFill>
                  <a:srgbClr val="0000CC"/>
                </a:solidFill>
              </a:rPr>
              <a:t>récoltées dans la nature</a:t>
            </a:r>
          </a:p>
        </p:txBody>
      </p:sp>
      <p:pic>
        <p:nvPicPr>
          <p:cNvPr id="37891" name="Picture 4" descr="lasius_niger_Wild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4475"/>
            <a:ext cx="2268537" cy="1671638"/>
          </a:xfrm>
          <a:noFill/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2195736" y="2564904"/>
            <a:ext cx="56165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00CC"/>
                </a:solidFill>
              </a:rPr>
              <a:t>2 </a:t>
            </a:r>
            <a:r>
              <a:rPr lang="fr-FR" altLang="fr-FR" sz="2400" b="1" dirty="0" err="1">
                <a:solidFill>
                  <a:srgbClr val="0000CC"/>
                </a:solidFill>
              </a:rPr>
              <a:t>ng</a:t>
            </a:r>
            <a:r>
              <a:rPr lang="fr-FR" altLang="fr-FR" sz="2400" b="1" dirty="0">
                <a:solidFill>
                  <a:srgbClr val="0000CC"/>
                </a:solidFill>
              </a:rPr>
              <a:t>/fourmi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hlink"/>
                </a:solidFill>
              </a:rPr>
              <a:t>Soit 1/1000 poids frais fourmi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hlink"/>
                </a:solidFill>
              </a:rPr>
              <a:t>= 1mg / 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hlink"/>
                </a:solidFill>
              </a:rPr>
              <a:t>Mais très variable au labo : janvier 2011 près de 30 </a:t>
            </a:r>
            <a:r>
              <a:rPr lang="fr-FR" altLang="fr-FR" sz="2400" b="1" dirty="0" err="1">
                <a:solidFill>
                  <a:schemeClr val="hlink"/>
                </a:solidFill>
              </a:rPr>
              <a:t>ng</a:t>
            </a:r>
            <a:r>
              <a:rPr lang="fr-FR" altLang="fr-FR" sz="2400" b="1" dirty="0">
                <a:solidFill>
                  <a:schemeClr val="hlink"/>
                </a:solidFill>
              </a:rPr>
              <a:t> / fi…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fr-FR" altLang="fr-FR" smtClean="0"/>
              <a:t>Qui ? Où ?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800100" y="1196975"/>
            <a:ext cx="7869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Phtalates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chez toutes les espèces de fourmis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partout (France, île Egine Grèce, Andalousie, Maroc, Burkina, </a:t>
            </a:r>
            <a:r>
              <a:rPr lang="fr-FR" altLang="fr-FR" sz="2400" u="sng">
                <a:solidFill>
                  <a:srgbClr val="FF0000"/>
                </a:solidFill>
              </a:rPr>
              <a:t>Guyane</a:t>
            </a:r>
            <a:r>
              <a:rPr lang="fr-FR" altLang="fr-FR" sz="2400"/>
              <a:t>, montagnes) sans contacts proches avec plastiques</a:t>
            </a:r>
          </a:p>
        </p:txBody>
      </p:sp>
      <p:pic>
        <p:nvPicPr>
          <p:cNvPr id="3891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716338"/>
            <a:ext cx="45100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8763" cy="1143000"/>
          </a:xfrm>
        </p:spPr>
        <p:txBody>
          <a:bodyPr/>
          <a:lstStyle/>
          <a:p>
            <a:pPr eaLnBrk="1" hangingPunct="1"/>
            <a:r>
              <a:rPr lang="en-GB" altLang="fr-FR" sz="2800" smtClean="0"/>
              <a:t>Phtalates sur autres insectes ? </a:t>
            </a:r>
          </a:p>
        </p:txBody>
      </p:sp>
      <p:pic>
        <p:nvPicPr>
          <p:cNvPr id="39939" name="Picture 197" descr="Abeil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276475"/>
            <a:ext cx="2590800" cy="1944688"/>
          </a:xfrm>
          <a:noFill/>
        </p:spPr>
      </p:pic>
      <p:pic>
        <p:nvPicPr>
          <p:cNvPr id="39940" name="Picture 201" descr="woodcrk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60350"/>
            <a:ext cx="2540000" cy="1905000"/>
          </a:xfrm>
          <a:noFill/>
        </p:spPr>
      </p:pic>
      <p:sp>
        <p:nvSpPr>
          <p:cNvPr id="39941" name="Text Box 195"/>
          <p:cNvSpPr txBox="1">
            <a:spLocks noChangeArrowheads="1"/>
          </p:cNvSpPr>
          <p:nvPr/>
        </p:nvSpPr>
        <p:spPr bwMode="auto">
          <a:xfrm>
            <a:off x="1331913" y="1844675"/>
            <a:ext cx="440531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000" b="1"/>
              <a:t> </a:t>
            </a:r>
            <a:r>
              <a:rPr lang="fr-FR" altLang="fr-FR" sz="2000" b="1" i="1"/>
              <a:t>Nemobius sylvestris</a:t>
            </a:r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r>
              <a:rPr lang="fr-FR" altLang="fr-FR" sz="2000" b="1" i="1"/>
              <a:t> Apis mellifera</a:t>
            </a:r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endParaRPr lang="fr-FR" altLang="fr-FR" sz="2000" b="1" i="1"/>
          </a:p>
          <a:p>
            <a:pPr eaLnBrk="1" hangingPunct="1">
              <a:spcBef>
                <a:spcPct val="0"/>
              </a:spcBef>
            </a:pPr>
            <a:r>
              <a:rPr lang="fr-FR" altLang="fr-FR" sz="2000" b="1"/>
              <a:t> Toiles araignées grottes en Chine</a:t>
            </a:r>
          </a:p>
          <a:p>
            <a:pPr eaLnBrk="1" hangingPunct="1">
              <a:spcBef>
                <a:spcPct val="0"/>
              </a:spcBef>
            </a:pPr>
            <a:endParaRPr lang="fr-FR" altLang="fr-FR" sz="2000" b="1"/>
          </a:p>
        </p:txBody>
      </p:sp>
      <p:pic>
        <p:nvPicPr>
          <p:cNvPr id="39942" name="Picture 207" descr="toile-araignee-5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365625"/>
            <a:ext cx="2185988" cy="2185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81075"/>
            <a:ext cx="4691062" cy="1143000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solidFill>
                  <a:srgbClr val="0000CC"/>
                </a:solidFill>
              </a:rPr>
              <a:t>Origine ?</a:t>
            </a:r>
          </a:p>
        </p:txBody>
      </p:sp>
      <p:pic>
        <p:nvPicPr>
          <p:cNvPr id="40963" name="Picture 5" descr="Dessin-Vettor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916237" cy="2760663"/>
          </a:xfrm>
          <a:noFill/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11188" y="2852738"/>
            <a:ext cx="830310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/>
              <a:t>- Contact avec plastiques (donc au labo)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/>
              <a:t>- Plupart matières organiques diffusent dans l’air = aérosols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/>
              <a:t>DEHP dans poussières : 100 à 7 000 </a:t>
            </a:r>
            <a:r>
              <a:rPr lang="fr-FR" altLang="fr-FR" sz="2400" u="sng" dirty="0" err="1"/>
              <a:t>microgr</a:t>
            </a:r>
            <a:r>
              <a:rPr lang="fr-FR" altLang="fr-FR" sz="2400" dirty="0"/>
              <a:t>/ g </a:t>
            </a:r>
            <a:br>
              <a:rPr lang="fr-FR" altLang="fr-FR" sz="2400" dirty="0"/>
            </a:br>
            <a:endParaRPr lang="fr-FR" altLang="fr-FR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/>
              <a:t>Partout </a:t>
            </a:r>
            <a:r>
              <a:rPr lang="fr-FR" altLang="fr-FR" sz="2400" dirty="0"/>
              <a:t>dans l’air, l’eau, les sédiments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74638"/>
            <a:ext cx="6202362" cy="1143000"/>
          </a:xfrm>
        </p:spPr>
        <p:txBody>
          <a:bodyPr/>
          <a:lstStyle/>
          <a:p>
            <a:pPr eaLnBrk="1" hangingPunct="1"/>
            <a:r>
              <a:rPr lang="fr-FR" altLang="fr-FR" sz="3600" smtClean="0">
                <a:solidFill>
                  <a:srgbClr val="0000CC"/>
                </a:solidFill>
              </a:rPr>
              <a:t>Dans l’air ?</a:t>
            </a:r>
            <a:r>
              <a:rPr lang="fr-FR" altLang="fr-FR" sz="2800" smtClean="0"/>
              <a:t> </a:t>
            </a:r>
            <a:br>
              <a:rPr lang="fr-FR" altLang="fr-FR" sz="2800" smtClean="0"/>
            </a:br>
            <a:r>
              <a:rPr lang="fr-FR" altLang="fr-FR" sz="2800" smtClean="0"/>
              <a:t>Capteur spécial exposé à l’air</a:t>
            </a:r>
          </a:p>
        </p:txBody>
      </p:sp>
      <p:pic>
        <p:nvPicPr>
          <p:cNvPr id="205830" name="Picture 6" descr="Bino 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2051050" cy="1538288"/>
          </a:xfrm>
          <a:noFill/>
        </p:spPr>
      </p:pic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907908" y="1920875"/>
          <a:ext cx="7754168" cy="451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ZoneTexte 6"/>
          <p:cNvSpPr txBox="1">
            <a:spLocks noChangeArrowheads="1"/>
          </p:cNvSpPr>
          <p:nvPr/>
        </p:nvSpPr>
        <p:spPr bwMode="auto">
          <a:xfrm>
            <a:off x="3484563" y="404813"/>
            <a:ext cx="2359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2400"/>
              <a:t>Idem dans l’eau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2124075" y="5715000"/>
            <a:ext cx="4535488" cy="1143000"/>
          </a:xfrm>
        </p:spPr>
        <p:txBody>
          <a:bodyPr/>
          <a:lstStyle/>
          <a:p>
            <a:r>
              <a:rPr lang="fr-FR" altLang="fr-FR" sz="2800" smtClean="0"/>
              <a:t>Le Figaro 4 janvier 2013</a:t>
            </a:r>
          </a:p>
        </p:txBody>
      </p:sp>
      <p:pic>
        <p:nvPicPr>
          <p:cNvPr id="44035" name="Image 2" descr="Figaro-4janv13-fourmis-phtalates-tit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9144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 descr="C:\Documents and Settings\Alain Lenoir\Mes documents\My Dropbox\Papers\Lenoir\STE-Ti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67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oneTexte 1"/>
          <p:cNvSpPr txBox="1">
            <a:spLocks noChangeArrowheads="1"/>
          </p:cNvSpPr>
          <p:nvPr/>
        </p:nvSpPr>
        <p:spPr bwMode="auto">
          <a:xfrm>
            <a:off x="1187450" y="404813"/>
            <a:ext cx="671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990033"/>
                </a:solidFill>
              </a:rPr>
              <a:t>Pourquoi les fourmis ont réussi ?</a:t>
            </a:r>
          </a:p>
        </p:txBody>
      </p:sp>
      <p:sp>
        <p:nvSpPr>
          <p:cNvPr id="7171" name="ZoneTexte 2"/>
          <p:cNvSpPr txBox="1">
            <a:spLocks noChangeArrowheads="1"/>
          </p:cNvSpPr>
          <p:nvPr/>
        </p:nvSpPr>
        <p:spPr bwMode="auto">
          <a:xfrm>
            <a:off x="395288" y="4149725"/>
            <a:ext cx="7188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400" b="1">
                <a:solidFill>
                  <a:srgbClr val="FF0000"/>
                </a:solidFill>
              </a:rPr>
              <a:t>Invention de l’élevage (pucerons, cochenilles)</a:t>
            </a:r>
            <a:br>
              <a:rPr lang="fr-FR" altLang="en-US" sz="2400" b="1">
                <a:solidFill>
                  <a:srgbClr val="FF0000"/>
                </a:solidFill>
              </a:rPr>
            </a:br>
            <a:r>
              <a:rPr lang="fr-FR" altLang="en-US" sz="2400" b="1">
                <a:solidFill>
                  <a:srgbClr val="FF0000"/>
                </a:solidFill>
              </a:rPr>
              <a:t>et de l’agriculture (champignons)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400"/>
              <a:t>Prédatrices, protection des forêts, de la savane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400"/>
              <a:t>Ingénieurs des écosystèmes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en-US" sz="2400"/>
              <a:t>Equilibre des écosystèmes</a:t>
            </a:r>
            <a:endParaRPr lang="en-US" altLang="en-US" sz="2400"/>
          </a:p>
        </p:txBody>
      </p:sp>
      <p:pic>
        <p:nvPicPr>
          <p:cNvPr id="819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smtClean="0"/>
              <a:t>Effets des phtalates sur fourmis ?</a:t>
            </a:r>
          </a:p>
        </p:txBody>
      </p:sp>
      <p:sp>
        <p:nvSpPr>
          <p:cNvPr id="45059" name="Espace réservé du contenu 2"/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248150"/>
          </a:xfrm>
        </p:spPr>
        <p:txBody>
          <a:bodyPr/>
          <a:lstStyle/>
          <a:p>
            <a:r>
              <a:rPr lang="fr-FR" altLang="fr-FR" smtClean="0"/>
              <a:t>Perception : évitent aliments avec phtalate</a:t>
            </a:r>
          </a:p>
          <a:p>
            <a:r>
              <a:rPr lang="fr-FR" altLang="fr-FR" smtClean="0"/>
              <a:t>Ponte des reines ralentie</a:t>
            </a:r>
          </a:p>
          <a:p>
            <a:r>
              <a:rPr lang="fr-FR" altLang="fr-FR" smtClean="0"/>
              <a:t>Immunité stimulée</a:t>
            </a:r>
          </a:p>
          <a:p>
            <a:pPr>
              <a:buFontTx/>
              <a:buNone/>
            </a:pPr>
            <a:endParaRPr lang="fr-FR" altLang="fr-FR" smtClean="0"/>
          </a:p>
          <a:p>
            <a:r>
              <a:rPr lang="fr-FR" altLang="fr-FR" smtClean="0"/>
              <a:t>Très peu de données sur invertébrés terrestres</a:t>
            </a:r>
          </a:p>
          <a:p>
            <a:endParaRPr lang="fr-FR" alt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Bain-douch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29100"/>
            <a:ext cx="146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Tshirts-Phta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82638"/>
            <a:ext cx="91440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 descr="Canard-phta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87838"/>
            <a:ext cx="237648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C:\Data\Diapos\Pollution\nutel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992563"/>
            <a:ext cx="1782763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-311150"/>
            <a:ext cx="4556125" cy="1143000"/>
          </a:xfrm>
        </p:spPr>
        <p:txBody>
          <a:bodyPr/>
          <a:lstStyle/>
          <a:p>
            <a:pPr eaLnBrk="1" hangingPunct="1"/>
            <a:r>
              <a:rPr lang="en-GB" altLang="fr-FR" smtClean="0"/>
              <a:t>Phtalates où ?</a:t>
            </a:r>
          </a:p>
        </p:txBody>
      </p:sp>
      <p:pic>
        <p:nvPicPr>
          <p:cNvPr id="46087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5209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/>
            <a:r>
              <a:rPr lang="fr-FR" altLang="fr-FR" sz="2800" b="1" smtClean="0">
                <a:solidFill>
                  <a:srgbClr val="0000CC"/>
                </a:solidFill>
              </a:rPr>
              <a:t>Phtalates</a:t>
            </a:r>
          </a:p>
        </p:txBody>
      </p:sp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0" y="620713"/>
            <a:ext cx="899797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/>
              <a:t>Phtalates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utilisés en grande quantité pour rendre plastiques PVC plus </a:t>
            </a:r>
            <a:br>
              <a:rPr lang="fr-FR" altLang="fr-FR" sz="2400" dirty="0"/>
            </a:br>
            <a:r>
              <a:rPr lang="fr-FR" altLang="fr-FR" sz="2400" dirty="0"/>
              <a:t>souples et moins cassants (voitures, bâtiment, matériel médical, </a:t>
            </a:r>
            <a:br>
              <a:rPr lang="fr-FR" altLang="fr-FR" sz="2400" dirty="0"/>
            </a:br>
            <a:r>
              <a:rPr lang="fr-FR" altLang="fr-FR" sz="2400" dirty="0"/>
              <a:t>jouets, colles, peintures, boîtes plastique, poches transfusion, </a:t>
            </a:r>
            <a:br>
              <a:rPr lang="fr-FR" altLang="fr-FR" sz="2400" dirty="0"/>
            </a:br>
            <a:r>
              <a:rPr lang="fr-FR" altLang="fr-FR" sz="2400" dirty="0"/>
              <a:t>rideaux douches, </a:t>
            </a:r>
            <a:r>
              <a:rPr lang="fr-FR" altLang="fr-FR" sz="2400" u="sng" dirty="0">
                <a:solidFill>
                  <a:srgbClr val="FF0000"/>
                </a:solidFill>
              </a:rPr>
              <a:t>sols</a:t>
            </a:r>
            <a:r>
              <a:rPr lang="fr-FR" altLang="fr-FR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petites molécules comme solvant : parfums, vernis à ongle, </a:t>
            </a:r>
            <a:br>
              <a:rPr lang="fr-FR" altLang="fr-FR" sz="2400" dirty="0"/>
            </a:br>
            <a:r>
              <a:rPr lang="fr-FR" altLang="fr-FR" sz="2400" dirty="0"/>
              <a:t>pesticides, répulsifs insectes, lubrifiants pour le textile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 dirty="0"/>
              <a:t> matériel chirurgical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/>
              <a:t>Lien </a:t>
            </a:r>
            <a:r>
              <a:rPr lang="fr-FR" altLang="fr-FR" sz="2400" dirty="0"/>
              <a:t>souple avec le plastique -&gt; relâchés dans l’environnement, </a:t>
            </a:r>
            <a:br>
              <a:rPr lang="fr-FR" altLang="fr-FR" sz="2400" dirty="0"/>
            </a:br>
            <a:r>
              <a:rPr lang="fr-FR" altLang="fr-FR" sz="2400" dirty="0"/>
              <a:t>par ex dans micro-ondes, plus rapide quand le plastique vieillit.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/>
              <a:t>Photo dégradation : ½ vie 2 à 30 jours, </a:t>
            </a:r>
            <a:br>
              <a:rPr lang="fr-FR" altLang="fr-FR" sz="2400" dirty="0"/>
            </a:br>
            <a:r>
              <a:rPr lang="fr-FR" altLang="fr-FR" sz="2400" dirty="0"/>
              <a:t>mais dérivés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03188" y="927100"/>
            <a:ext cx="914064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dirty="0"/>
              <a:t> Presque tout le monde dans </a:t>
            </a:r>
            <a:r>
              <a:rPr lang="fr-FR" altLang="fr-FR" sz="2400" dirty="0" smtClean="0"/>
              <a:t>l’urine</a:t>
            </a:r>
            <a:endParaRPr lang="fr-FR" altLang="fr-FR" sz="2400" dirty="0"/>
          </a:p>
          <a:p>
            <a:pPr eaLnBrk="1" hangingPunct="1"/>
            <a:r>
              <a:rPr lang="fr-FR" altLang="fr-FR" sz="2400" dirty="0" smtClean="0"/>
              <a:t> 60 </a:t>
            </a:r>
            <a:r>
              <a:rPr lang="fr-FR" altLang="fr-FR" sz="2400" dirty="0"/>
              <a:t>millions de consommateurs, février 2009 : 20% des tee-shirts </a:t>
            </a:r>
          </a:p>
          <a:p>
            <a:pPr eaLnBrk="1" hangingPunct="1">
              <a:buFontTx/>
              <a:buNone/>
            </a:pPr>
            <a:r>
              <a:rPr lang="fr-FR" altLang="fr-FR" sz="2400" dirty="0"/>
              <a:t>avec des taux de phtalates supérieurs à la norme européenne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dirty="0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311275" y="38084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8132" name="Picture 8" descr="danger phta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306888"/>
            <a:ext cx="256698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ZoneTexte 5"/>
          <p:cNvSpPr txBox="1">
            <a:spLocks noChangeArrowheads="1"/>
          </p:cNvSpPr>
          <p:nvPr/>
        </p:nvSpPr>
        <p:spPr bwMode="auto">
          <a:xfrm>
            <a:off x="103188" y="2974975"/>
            <a:ext cx="4741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/>
              <a:t> 6 mois dans une voiture neuve !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2400"/>
              <a:t> quantités énormes dans l’air</a:t>
            </a:r>
            <a:br>
              <a:rPr lang="fr-FR" altLang="fr-FR" sz="2400"/>
            </a:br>
            <a:r>
              <a:rPr lang="fr-FR" altLang="fr-FR" sz="2400"/>
              <a:t>(jusqu’à 300 ng / m</a:t>
            </a:r>
            <a:r>
              <a:rPr lang="fr-FR" altLang="fr-FR" sz="2400" baseline="30000"/>
              <a:t>3</a:t>
            </a:r>
            <a:r>
              <a:rPr lang="fr-FR" altLang="fr-FR" sz="2400"/>
              <a:t>) </a:t>
            </a:r>
          </a:p>
        </p:txBody>
      </p:sp>
      <p:pic>
        <p:nvPicPr>
          <p:cNvPr id="48134" name="Picture 7" descr="C:\Data\Diapos\Pollution\DEHP-Stadiu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06888"/>
            <a:ext cx="27368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30688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4000" kern="0" smtClean="0"/>
              <a:t>Effets des phtalates sur l’homme</a:t>
            </a:r>
            <a:endParaRPr lang="en-US" sz="4000" kern="0" dirty="0"/>
          </a:p>
        </p:txBody>
      </p:sp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136525" y="1773238"/>
            <a:ext cx="8870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/>
              <a:t> 60% des jeunes espagnols de 18 à 30 ans (sur un échantillon </a:t>
            </a:r>
            <a:br>
              <a:rPr lang="fr-FR" altLang="fr-FR" sz="2400"/>
            </a:br>
            <a:r>
              <a:rPr lang="fr-FR" altLang="fr-FR" sz="2400"/>
              <a:t>de 1239) présentent un sperme de mauvaise qualité selon </a:t>
            </a:r>
            <a:br>
              <a:rPr lang="fr-FR" altLang="fr-FR" sz="2400"/>
            </a:br>
            <a:r>
              <a:rPr lang="fr-FR" altLang="fr-FR" sz="2400"/>
              <a:t>les critères de l’OMS  et auront plus de difficultés à avoir des </a:t>
            </a:r>
            <a:br>
              <a:rPr lang="fr-FR" altLang="fr-FR" sz="2400"/>
            </a:br>
            <a:r>
              <a:rPr lang="fr-FR" altLang="fr-FR" sz="2400"/>
              <a:t>enfants.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13100"/>
            <a:ext cx="446405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6988" y="0"/>
          <a:ext cx="9144000" cy="137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2" name="Acrobat Document" r:id="rId3" imgW="7981741" imgH="12030075" progId="AcroExch.Document.11">
                  <p:embed/>
                </p:oleObj>
              </mc:Choice>
              <mc:Fallback>
                <p:oleObj name="Acrobat Document" r:id="rId3" imgW="7981741" imgH="12030075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0"/>
                        <a:ext cx="9144000" cy="137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5173663"/>
            <a:ext cx="6257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5725"/>
            <a:ext cx="63436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41076"/>
            <a:ext cx="3614247" cy="53201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31640" y="587727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Paru février 2016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427984" y="2060848"/>
            <a:ext cx="45207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« </a:t>
            </a:r>
            <a:r>
              <a:rPr lang="fr-FR" sz="2800" b="1" dirty="0" smtClean="0">
                <a:solidFill>
                  <a:srgbClr val="FF0000"/>
                </a:solidFill>
              </a:rPr>
              <a:t>Pandémie silencieuse</a:t>
            </a:r>
            <a:r>
              <a:rPr lang="fr-FR" sz="2800" dirty="0" smtClean="0"/>
              <a:t> »</a:t>
            </a:r>
          </a:p>
          <a:p>
            <a:r>
              <a:rPr lang="fr-FR" sz="2800" dirty="0"/>
              <a:t>e</a:t>
            </a:r>
            <a:r>
              <a:rPr lang="fr-FR" sz="2800" dirty="0" smtClean="0"/>
              <a:t>ngendrée par </a:t>
            </a:r>
          </a:p>
          <a:p>
            <a:r>
              <a:rPr lang="fr-FR" sz="2800" dirty="0" smtClean="0"/>
              <a:t>« </a:t>
            </a:r>
            <a:r>
              <a:rPr lang="fr-FR" sz="2800" b="1" dirty="0" smtClean="0">
                <a:solidFill>
                  <a:srgbClr val="FF0000"/>
                </a:solidFill>
              </a:rPr>
              <a:t>l’invasion chimique</a:t>
            </a:r>
            <a:r>
              <a:rPr lang="fr-FR" sz="2800" dirty="0" smtClean="0"/>
              <a:t> 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49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91440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4500563" y="981075"/>
            <a:ext cx="3321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Enorme pic de phtalate</a:t>
            </a:r>
          </a:p>
        </p:txBody>
      </p:sp>
      <p:pic>
        <p:nvPicPr>
          <p:cNvPr id="52228" name="Picture 9" descr="20130322_143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62038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20130322_1433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341688"/>
            <a:ext cx="3021013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 3" descr="DOT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636963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146175" y="198438"/>
            <a:ext cx="7067550" cy="70643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3200" kern="0" smtClean="0">
                <a:solidFill>
                  <a:srgbClr val="C00000"/>
                </a:solidFill>
              </a:rPr>
              <a:t>Des nouveaux phtalates</a:t>
            </a:r>
            <a:endParaRPr lang="en-US" sz="3200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>
          <a:xfrm>
            <a:off x="1979613" y="0"/>
            <a:ext cx="4464050" cy="1143000"/>
          </a:xfrm>
        </p:spPr>
        <p:txBody>
          <a:bodyPr/>
          <a:lstStyle/>
          <a:p>
            <a:r>
              <a:rPr lang="fr-FR" altLang="fr-FR" sz="2800" smtClean="0"/>
              <a:t>Fourmis avec canards</a:t>
            </a:r>
          </a:p>
        </p:txBody>
      </p:sp>
      <p:graphicFrame>
        <p:nvGraphicFramePr>
          <p:cNvPr id="3" name="Graphique 2"/>
          <p:cNvGraphicFramePr/>
          <p:nvPr/>
        </p:nvGraphicFramePr>
        <p:xfrm>
          <a:off x="899592" y="1484784"/>
          <a:ext cx="79928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2" name="ZoneTexte 3"/>
          <p:cNvSpPr txBox="1">
            <a:spLocks noChangeArrowheads="1"/>
          </p:cNvSpPr>
          <p:nvPr/>
        </p:nvSpPr>
        <p:spPr bwMode="auto">
          <a:xfrm>
            <a:off x="123825" y="908050"/>
            <a:ext cx="273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Quantité DEHTP ng/Fi</a:t>
            </a:r>
          </a:p>
        </p:txBody>
      </p:sp>
      <p:pic>
        <p:nvPicPr>
          <p:cNvPr id="53253" name="Picture 9" descr="20130322_143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8913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ata\Diapos\Pollution\Bébé-canar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2808287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4067175" y="274638"/>
            <a:ext cx="4619625" cy="1143000"/>
          </a:xfrm>
        </p:spPr>
        <p:txBody>
          <a:bodyPr/>
          <a:lstStyle/>
          <a:p>
            <a:r>
              <a:rPr lang="fr-FR" altLang="en-US" smtClean="0">
                <a:solidFill>
                  <a:srgbClr val="FF0000"/>
                </a:solidFill>
              </a:rPr>
              <a:t>Allez voir l’expo</a:t>
            </a:r>
            <a:endParaRPr lang="en-US" altLang="en-US" smtClean="0">
              <a:solidFill>
                <a:srgbClr val="FF0000"/>
              </a:solidFill>
            </a:endParaRPr>
          </a:p>
        </p:txBody>
      </p:sp>
      <p:pic>
        <p:nvPicPr>
          <p:cNvPr id="2765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6004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1341438"/>
            <a:ext cx="48006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250825" y="765175"/>
            <a:ext cx="349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CC"/>
                </a:solidFill>
              </a:rPr>
              <a:t>Rachel Carson</a:t>
            </a:r>
            <a:br>
              <a:rPr lang="fr-FR" altLang="fr-FR" sz="2400" b="1">
                <a:solidFill>
                  <a:srgbClr val="0000CC"/>
                </a:solidFill>
              </a:rPr>
            </a:br>
            <a:r>
              <a:rPr lang="fr-FR" altLang="fr-FR" sz="2000">
                <a:solidFill>
                  <a:srgbClr val="0000CC"/>
                </a:solidFill>
              </a:rPr>
              <a:t>1907 - 1964</a:t>
            </a:r>
            <a:r>
              <a:rPr lang="fr-FR" altLang="fr-FR" sz="2400"/>
              <a:t/>
            </a:r>
            <a:br>
              <a:rPr lang="fr-FR" altLang="fr-FR" sz="2400"/>
            </a:br>
            <a:endParaRPr lang="fr-FR" altLang="fr-FR" sz="2400"/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95288" y="3187700"/>
            <a:ext cx="43195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Silent spring 1962 : pesticides (DDT)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Le printemps silencieux 1968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Interdiction DDT USA 1972</a:t>
            </a:r>
          </a:p>
        </p:txBody>
      </p:sp>
      <p:pic>
        <p:nvPicPr>
          <p:cNvPr id="55300" name="Picture 6" descr="CA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681288"/>
            <a:ext cx="28003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Rachel-Ca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0"/>
            <a:ext cx="2011362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Rachel-Carson_19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0350"/>
            <a:ext cx="30257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479550" y="563563"/>
            <a:ext cx="6059488" cy="1143000"/>
          </a:xfrm>
        </p:spPr>
        <p:txBody>
          <a:bodyPr/>
          <a:lstStyle/>
          <a:p>
            <a:pPr eaLnBrk="1" hangingPunct="1"/>
            <a:r>
              <a:rPr lang="fr-FR" altLang="fr-FR" sz="3200" b="1" smtClean="0">
                <a:solidFill>
                  <a:schemeClr val="accent2"/>
                </a:solidFill>
              </a:rPr>
              <a:t>Theo </a:t>
            </a:r>
            <a:r>
              <a:rPr lang="fr-FR" altLang="fr-FR" sz="2800" b="1" smtClean="0">
                <a:solidFill>
                  <a:schemeClr val="accent2"/>
                </a:solidFill>
              </a:rPr>
              <a:t>Colborn</a:t>
            </a:r>
            <a:r>
              <a:rPr lang="fr-FR" altLang="fr-FR" sz="3200" b="1" smtClean="0">
                <a:solidFill>
                  <a:schemeClr val="accent2"/>
                </a:solidFill>
              </a:rPr>
              <a:t> (1927 - 2014)</a:t>
            </a:r>
            <a:br>
              <a:rPr lang="fr-FR" altLang="fr-FR" sz="3200" b="1" smtClean="0">
                <a:solidFill>
                  <a:schemeClr val="accent2"/>
                </a:solidFill>
              </a:rPr>
            </a:br>
            <a:r>
              <a:rPr lang="fr-FR" altLang="fr-FR" sz="3200" b="1" smtClean="0">
                <a:solidFill>
                  <a:schemeClr val="accent2"/>
                </a:solidFill>
              </a:rPr>
              <a:t/>
            </a:r>
            <a:br>
              <a:rPr lang="fr-FR" altLang="fr-FR" sz="3200" b="1" smtClean="0">
                <a:solidFill>
                  <a:schemeClr val="accent2"/>
                </a:solidFill>
              </a:rPr>
            </a:br>
            <a:r>
              <a:rPr lang="fr-FR" altLang="fr-FR" sz="2800" b="1" smtClean="0"/>
              <a:t>Perturbateurs Endocriniens</a:t>
            </a:r>
          </a:p>
        </p:txBody>
      </p:sp>
      <p:pic>
        <p:nvPicPr>
          <p:cNvPr id="56323" name="Picture 6" descr="Theo-Colb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283527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3622675" y="2636838"/>
            <a:ext cx="55213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Pharmacienne puis PhD à 58 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1980 découvre que femelles de prédateurs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(oiseaux, reptiles et mammifères)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des grands lacs Amérique Nord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souffrent de désordres de reproduction</a:t>
            </a:r>
            <a:br>
              <a:rPr lang="fr-FR" altLang="fr-FR" sz="2000" b="1"/>
            </a:br>
            <a:r>
              <a:rPr lang="fr-FR" altLang="fr-FR" sz="2000" b="1"/>
              <a:t>par ex déféminisation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/>
              <a:t>Déclaration de Wingspread (1991) : création</a:t>
            </a:r>
            <a:br>
              <a:rPr lang="fr-FR" altLang="fr-FR" sz="2000" b="1"/>
            </a:br>
            <a:r>
              <a:rPr lang="fr-FR" altLang="fr-FR" sz="2000" b="1"/>
              <a:t>du terme PE (EDC en anglais)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250825" y="6216650"/>
            <a:ext cx="3476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Les héros de l’environnement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/>
              <a:t>N° spécial de Times 29 oct 2007</a:t>
            </a:r>
          </a:p>
        </p:txBody>
      </p:sp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663575" y="5803900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/>
              <a:t>Times</a:t>
            </a:r>
          </a:p>
        </p:txBody>
      </p:sp>
      <p:pic>
        <p:nvPicPr>
          <p:cNvPr id="56327" name="Picture 11" descr="Theo-Colbor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9858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2" descr="T_Colbor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1276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6"/>
          <p:cNvGrpSpPr>
            <a:grpSpLocks/>
          </p:cNvGrpSpPr>
          <p:nvPr/>
        </p:nvGrpSpPr>
        <p:grpSpPr bwMode="auto">
          <a:xfrm>
            <a:off x="6300788" y="1916113"/>
            <a:ext cx="2449512" cy="1511300"/>
            <a:chOff x="3334" y="2568"/>
            <a:chExt cx="2086" cy="1317"/>
          </a:xfrm>
        </p:grpSpPr>
        <p:pic>
          <p:nvPicPr>
            <p:cNvPr id="57367" name="Picture 7" descr="Testosterone_stru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568"/>
              <a:ext cx="2041" cy="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8" name="Text Box 8"/>
            <p:cNvSpPr txBox="1">
              <a:spLocks noChangeArrowheads="1"/>
            </p:cNvSpPr>
            <p:nvPr/>
          </p:nvSpPr>
          <p:spPr bwMode="auto">
            <a:xfrm>
              <a:off x="3334" y="2658"/>
              <a:ext cx="129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Testostérone</a:t>
              </a:r>
            </a:p>
          </p:txBody>
        </p:sp>
      </p:grpSp>
      <p:grpSp>
        <p:nvGrpSpPr>
          <p:cNvPr id="57347" name="Group 18"/>
          <p:cNvGrpSpPr>
            <a:grpSpLocks/>
          </p:cNvGrpSpPr>
          <p:nvPr/>
        </p:nvGrpSpPr>
        <p:grpSpPr bwMode="auto">
          <a:xfrm>
            <a:off x="323850" y="1628775"/>
            <a:ext cx="3168650" cy="2311400"/>
            <a:chOff x="249" y="2387"/>
            <a:chExt cx="1996" cy="1456"/>
          </a:xfrm>
        </p:grpSpPr>
        <p:pic>
          <p:nvPicPr>
            <p:cNvPr id="57365" name="Picture 10" descr="Oestradi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387"/>
              <a:ext cx="199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6" name="Text Box 11"/>
            <p:cNvSpPr txBox="1">
              <a:spLocks noChangeArrowheads="1"/>
            </p:cNvSpPr>
            <p:nvPr/>
          </p:nvSpPr>
          <p:spPr bwMode="auto">
            <a:xfrm>
              <a:off x="975" y="3612"/>
              <a:ext cx="7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Oestradiol</a:t>
              </a:r>
            </a:p>
          </p:txBody>
        </p:sp>
      </p:grpSp>
      <p:grpSp>
        <p:nvGrpSpPr>
          <p:cNvPr id="57348" name="Group 19"/>
          <p:cNvGrpSpPr>
            <a:grpSpLocks/>
          </p:cNvGrpSpPr>
          <p:nvPr/>
        </p:nvGrpSpPr>
        <p:grpSpPr bwMode="auto">
          <a:xfrm>
            <a:off x="3419475" y="1557338"/>
            <a:ext cx="2663825" cy="2311400"/>
            <a:chOff x="2336" y="2432"/>
            <a:chExt cx="1678" cy="1456"/>
          </a:xfrm>
        </p:grpSpPr>
        <p:pic>
          <p:nvPicPr>
            <p:cNvPr id="57363" name="Picture 9" descr="Progestero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432"/>
              <a:ext cx="1678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4" name="Text Box 12"/>
            <p:cNvSpPr txBox="1">
              <a:spLocks noChangeArrowheads="1"/>
            </p:cNvSpPr>
            <p:nvPr/>
          </p:nvSpPr>
          <p:spPr bwMode="auto">
            <a:xfrm>
              <a:off x="2653" y="3657"/>
              <a:ext cx="9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Progestérone</a:t>
              </a:r>
            </a:p>
          </p:txBody>
        </p:sp>
      </p:grpSp>
      <p:sp>
        <p:nvSpPr>
          <p:cNvPr id="57349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2124075" y="404813"/>
            <a:ext cx="4691063" cy="417512"/>
          </a:xfrm>
        </p:spPr>
        <p:txBody>
          <a:bodyPr/>
          <a:lstStyle/>
          <a:p>
            <a:pPr eaLnBrk="1" hangingPunct="1"/>
            <a:r>
              <a:rPr lang="fr-FR" altLang="fr-FR" sz="2000" b="1" smtClean="0">
                <a:solidFill>
                  <a:srgbClr val="0000CC"/>
                </a:solidFill>
              </a:rPr>
              <a:t>Mode d’action des EDCs</a:t>
            </a:r>
          </a:p>
        </p:txBody>
      </p:sp>
      <p:sp>
        <p:nvSpPr>
          <p:cNvPr id="57350" name="Rectangle 15"/>
          <p:cNvSpPr>
            <a:spLocks noChangeArrowheads="1"/>
          </p:cNvSpPr>
          <p:nvPr/>
        </p:nvSpPr>
        <p:spPr bwMode="auto">
          <a:xfrm>
            <a:off x="250825" y="836613"/>
            <a:ext cx="753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Comportent un noyau cyclique comme les hormones sexuelles stéroïdes</a:t>
            </a:r>
          </a:p>
        </p:txBody>
      </p:sp>
      <p:grpSp>
        <p:nvGrpSpPr>
          <p:cNvPr id="57351" name="Group 22"/>
          <p:cNvGrpSpPr>
            <a:grpSpLocks/>
          </p:cNvGrpSpPr>
          <p:nvPr/>
        </p:nvGrpSpPr>
        <p:grpSpPr bwMode="auto">
          <a:xfrm>
            <a:off x="2484438" y="3933825"/>
            <a:ext cx="4391025" cy="3070225"/>
            <a:chOff x="3742" y="3249"/>
            <a:chExt cx="2766" cy="1934"/>
          </a:xfrm>
        </p:grpSpPr>
        <p:pic>
          <p:nvPicPr>
            <p:cNvPr id="57361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249"/>
              <a:ext cx="2494" cy="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Text Box 21"/>
            <p:cNvSpPr txBox="1">
              <a:spLocks noChangeArrowheads="1"/>
            </p:cNvSpPr>
            <p:nvPr/>
          </p:nvSpPr>
          <p:spPr bwMode="auto">
            <a:xfrm>
              <a:off x="3742" y="3793"/>
              <a:ext cx="8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0000"/>
                  </a:solidFill>
                </a:rPr>
                <a:t>phtalate</a:t>
              </a:r>
            </a:p>
          </p:txBody>
        </p:sp>
      </p:grp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4859338" y="5445125"/>
            <a:ext cx="1223962" cy="1295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0201" name="Oval 25"/>
          <p:cNvSpPr>
            <a:spLocks noChangeArrowheads="1"/>
          </p:cNvSpPr>
          <p:nvPr/>
        </p:nvSpPr>
        <p:spPr bwMode="auto">
          <a:xfrm>
            <a:off x="3635375" y="2492375"/>
            <a:ext cx="863600" cy="93662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0202" name="Oval 26"/>
          <p:cNvSpPr>
            <a:spLocks noChangeArrowheads="1"/>
          </p:cNvSpPr>
          <p:nvPr/>
        </p:nvSpPr>
        <p:spPr bwMode="auto">
          <a:xfrm>
            <a:off x="6516688" y="2565400"/>
            <a:ext cx="863600" cy="93662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57355" name="Picture 10" descr="Oestradi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1686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1476375" y="357346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Oestradiol</a:t>
            </a:r>
          </a:p>
        </p:txBody>
      </p:sp>
      <p:grpSp>
        <p:nvGrpSpPr>
          <p:cNvPr id="57357" name="Group 19"/>
          <p:cNvGrpSpPr>
            <a:grpSpLocks/>
          </p:cNvGrpSpPr>
          <p:nvPr/>
        </p:nvGrpSpPr>
        <p:grpSpPr bwMode="auto">
          <a:xfrm>
            <a:off x="3419475" y="1557338"/>
            <a:ext cx="2663825" cy="2311400"/>
            <a:chOff x="2336" y="2432"/>
            <a:chExt cx="1678" cy="1456"/>
          </a:xfrm>
        </p:grpSpPr>
        <p:pic>
          <p:nvPicPr>
            <p:cNvPr id="57359" name="Picture 9" descr="Progestero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432"/>
              <a:ext cx="1678" cy="1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Text Box 12"/>
            <p:cNvSpPr txBox="1">
              <a:spLocks noChangeArrowheads="1"/>
            </p:cNvSpPr>
            <p:nvPr/>
          </p:nvSpPr>
          <p:spPr bwMode="auto">
            <a:xfrm>
              <a:off x="2653" y="3657"/>
              <a:ext cx="9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Progestérone</a:t>
              </a:r>
            </a:p>
          </p:txBody>
        </p:sp>
      </p:grpSp>
      <p:sp>
        <p:nvSpPr>
          <p:cNvPr id="50200" name="Oval 24"/>
          <p:cNvSpPr>
            <a:spLocks noChangeArrowheads="1"/>
          </p:cNvSpPr>
          <p:nvPr/>
        </p:nvSpPr>
        <p:spPr bwMode="auto">
          <a:xfrm>
            <a:off x="539750" y="2636838"/>
            <a:ext cx="863600" cy="936625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9" grpId="0" animBg="1"/>
      <p:bldP spid="50201" grpId="0" animBg="1"/>
      <p:bldP spid="50202" grpId="0" animBg="1"/>
      <p:bldP spid="5020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457200" y="274638"/>
            <a:ext cx="711041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 dirty="0" smtClean="0">
                <a:solidFill>
                  <a:srgbClr val="0000CC"/>
                </a:solidFill>
              </a:rPr>
              <a:t>Perturbateurs </a:t>
            </a:r>
            <a:r>
              <a:rPr lang="fr-FR" altLang="fr-FR" sz="2800" b="1" dirty="0">
                <a:solidFill>
                  <a:srgbClr val="0000CC"/>
                </a:solidFill>
              </a:rPr>
              <a:t>Endocriniens</a:t>
            </a:r>
          </a:p>
        </p:txBody>
      </p: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250825" y="1028700"/>
            <a:ext cx="46339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 err="1"/>
              <a:t>PEs</a:t>
            </a:r>
            <a:r>
              <a:rPr lang="fr-FR" altLang="en-US" sz="2400" dirty="0"/>
              <a:t> depuis 50 ans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en-US" sz="2400" dirty="0"/>
              <a:t>  </a:t>
            </a:r>
            <a:r>
              <a:rPr lang="fr-FR" altLang="en-US" sz="2400" dirty="0">
                <a:solidFill>
                  <a:srgbClr val="FF0000"/>
                </a:solidFill>
              </a:rPr>
              <a:t>Phtalates (partout) : plastiques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en-US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en-US" sz="2400" dirty="0">
                <a:solidFill>
                  <a:srgbClr val="FF0000"/>
                </a:solidFill>
              </a:rPr>
              <a:t> </a:t>
            </a:r>
            <a:r>
              <a:rPr lang="fr-FR" altLang="en-US" sz="2400" dirty="0"/>
              <a:t>Invasion des plastiques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/>
              <a:t> </a:t>
            </a:r>
          </a:p>
        </p:txBody>
      </p:sp>
      <p:pic>
        <p:nvPicPr>
          <p:cNvPr id="5837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55925"/>
            <a:ext cx="424973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947988"/>
            <a:ext cx="42545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14280"/>
            <a:ext cx="147495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457200" y="274638"/>
            <a:ext cx="711041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1" dirty="0" smtClean="0">
                <a:solidFill>
                  <a:srgbClr val="0000CC"/>
                </a:solidFill>
              </a:rPr>
              <a:t>Autres </a:t>
            </a:r>
            <a:r>
              <a:rPr lang="fr-FR" altLang="fr-FR" sz="2800" b="1" dirty="0">
                <a:solidFill>
                  <a:srgbClr val="0000CC"/>
                </a:solidFill>
              </a:rPr>
              <a:t>Perturbateurs Endocriniens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61963" y="1341438"/>
            <a:ext cx="79930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en-US" sz="2400"/>
              <a:t>Pesticides : atrazine, cypermétrine, DDT, chlordane, </a:t>
            </a:r>
            <a:br>
              <a:rPr lang="fr-FR" altLang="en-US" sz="2400"/>
            </a:br>
            <a:r>
              <a:rPr lang="fr-FR" altLang="en-US" sz="2400"/>
              <a:t>pyréthroïdes (diff de pyréthrines naturelles), </a:t>
            </a:r>
            <a:r>
              <a:rPr lang="fr-FR" altLang="en-US" sz="2400">
                <a:solidFill>
                  <a:srgbClr val="990033"/>
                </a:solidFill>
              </a:rPr>
              <a:t>néonicotinoïdes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/>
          </a:p>
        </p:txBody>
      </p:sp>
      <p:pic>
        <p:nvPicPr>
          <p:cNvPr id="60420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2928938"/>
            <a:ext cx="46386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8938"/>
            <a:ext cx="383698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7924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			</a:t>
            </a:r>
            <a:r>
              <a:rPr lang="fr-FR" altLang="fr-FR">
                <a:solidFill>
                  <a:srgbClr val="0000CC"/>
                </a:solidFill>
              </a:rPr>
              <a:t>Effets des PEs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</a:rPr>
              <a:t>Axe hypothalamo-hypophysaire et thyroïdien affecté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prématurité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malformations génitales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reproduction défectueuse (baisse qté spermatozoïdes)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maturité sexuelle précoce chez les filles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démasculinisation des reptiles, inversion sexe poissons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</a:t>
            </a:r>
            <a:r>
              <a:rPr lang="fr-FR" altLang="fr-FR" sz="2400">
                <a:solidFill>
                  <a:srgbClr val="FF0000"/>
                </a:solidFill>
              </a:rPr>
              <a:t>explosion des cancers hormonaux-dépendants </a:t>
            </a:r>
            <a:br>
              <a:rPr lang="fr-FR" altLang="fr-FR" sz="2400">
                <a:solidFill>
                  <a:srgbClr val="FF0000"/>
                </a:solidFill>
              </a:rPr>
            </a:br>
            <a:r>
              <a:rPr lang="fr-FR" altLang="fr-FR" sz="2400">
                <a:solidFill>
                  <a:srgbClr val="FF0000"/>
                </a:solidFill>
              </a:rPr>
              <a:t>(sein, prostate et thyroïde)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Alain Lenoir\Mes documents\My Dropbox\Papers\Pollution\Puberté précoce LM 21-22nov10 ti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2011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3849688"/>
            <a:ext cx="85058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1" descr="LeMonde-26-27mai13-Europe-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C:\Data\Diapos\Pollution\Perturbateurs-endocriniens-dessin-LeMonde-5oct13.p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53435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ZoneTexte 3"/>
          <p:cNvSpPr txBox="1">
            <a:spLocks noChangeArrowheads="1"/>
          </p:cNvSpPr>
          <p:nvPr/>
        </p:nvSpPr>
        <p:spPr bwMode="auto">
          <a:xfrm>
            <a:off x="5414963" y="3500438"/>
            <a:ext cx="3516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Plan cancer févr 2014 zappe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facteurs environnementaux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b="1">
                <a:solidFill>
                  <a:schemeClr val="accent2"/>
                </a:solidFill>
              </a:rPr>
              <a:t>Conclusion : mauvaises nouvelles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539750" y="2205038"/>
            <a:ext cx="81375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fr-FR" sz="2800" b="1" dirty="0">
                <a:solidFill>
                  <a:schemeClr val="accent2"/>
                </a:solidFill>
              </a:rPr>
              <a:t>Un des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pb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majeurs</a:t>
            </a:r>
            <a:r>
              <a:rPr lang="en-US" altLang="fr-FR" sz="2800" b="1" dirty="0">
                <a:solidFill>
                  <a:schemeClr val="accent2"/>
                </a:solidFill>
              </a:rPr>
              <a:t> du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XXIème</a:t>
            </a:r>
            <a:r>
              <a:rPr lang="en-US" altLang="fr-FR" sz="2800" b="1" dirty="0">
                <a:solidFill>
                  <a:schemeClr val="accent2"/>
                </a:solidFill>
              </a:rPr>
              <a:t> siècle sera la pollution par les </a:t>
            </a:r>
            <a:r>
              <a:rPr lang="en-US" altLang="fr-FR" sz="2800" b="1" dirty="0" smtClean="0">
                <a:solidFill>
                  <a:schemeClr val="accent2"/>
                </a:solidFill>
              </a:rPr>
              <a:t>PE</a:t>
            </a:r>
            <a:endParaRPr lang="en-US" altLang="fr-FR" sz="2800" b="1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fr-FR" sz="2800" b="1" dirty="0">
                <a:solidFill>
                  <a:schemeClr val="accent2"/>
                </a:solidFill>
              </a:rPr>
              <a:t>(</a:t>
            </a:r>
            <a:r>
              <a:rPr lang="en-US" altLang="fr-FR" sz="2800" b="1" dirty="0" err="1">
                <a:solidFill>
                  <a:schemeClr val="accent2"/>
                </a:solidFill>
              </a:rPr>
              <a:t>effet</a:t>
            </a:r>
            <a:r>
              <a:rPr lang="en-US" altLang="fr-FR" sz="2800" b="1" dirty="0">
                <a:solidFill>
                  <a:schemeClr val="accent2"/>
                </a:solidFill>
              </a:rPr>
              <a:t> cocktail,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fragilité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périodes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embryonnaire</a:t>
            </a:r>
            <a:r>
              <a:rPr lang="en-US" altLang="fr-FR" sz="2800" b="1" dirty="0">
                <a:solidFill>
                  <a:schemeClr val="accent2"/>
                </a:solidFill>
              </a:rPr>
              <a:t> et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juvénile</a:t>
            </a:r>
            <a:r>
              <a:rPr lang="en-US" altLang="fr-FR" sz="2800" b="1" dirty="0">
                <a:solidFill>
                  <a:schemeClr val="accent2"/>
                </a:solidFill>
              </a:rPr>
              <a:t>,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effets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 smtClean="0">
                <a:solidFill>
                  <a:schemeClr val="accent2"/>
                </a:solidFill>
              </a:rPr>
              <a:t>paradoxaux</a:t>
            </a:r>
            <a:r>
              <a:rPr lang="en-US" altLang="fr-FR" sz="2800" b="1" dirty="0" smtClean="0">
                <a:solidFill>
                  <a:schemeClr val="accent2"/>
                </a:solidFill>
              </a:rPr>
              <a:t>, </a:t>
            </a:r>
            <a:r>
              <a:rPr lang="en-US" altLang="fr-FR" sz="2800" b="1" dirty="0" err="1" smtClean="0">
                <a:solidFill>
                  <a:schemeClr val="accent2"/>
                </a:solidFill>
              </a:rPr>
              <a:t>effets</a:t>
            </a:r>
            <a:r>
              <a:rPr lang="en-US" altLang="fr-FR" sz="2800" b="1" dirty="0" smtClean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 smtClean="0">
                <a:solidFill>
                  <a:schemeClr val="accent2"/>
                </a:solidFill>
              </a:rPr>
              <a:t>transgénérationnels</a:t>
            </a:r>
            <a:r>
              <a:rPr lang="en-US" altLang="fr-FR" sz="2800" b="1" dirty="0" smtClean="0">
                <a:solidFill>
                  <a:schemeClr val="accent2"/>
                </a:solidFill>
              </a:rPr>
              <a:t>)</a:t>
            </a:r>
            <a:endParaRPr lang="en-US" altLang="fr-FR" sz="2800" b="1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fr-FR" sz="2800" b="1" dirty="0">
                <a:solidFill>
                  <a:srgbClr val="FF0000"/>
                </a:solidFill>
              </a:rPr>
              <a:t>= </a:t>
            </a:r>
            <a:r>
              <a:rPr lang="en-US" altLang="fr-FR" sz="2800" b="1" dirty="0" err="1">
                <a:solidFill>
                  <a:srgbClr val="FF0000"/>
                </a:solidFill>
              </a:rPr>
              <a:t>empoisonnement</a:t>
            </a:r>
            <a:r>
              <a:rPr lang="en-US" altLang="fr-FR" sz="2800" b="1" dirty="0">
                <a:solidFill>
                  <a:srgbClr val="FF0000"/>
                </a:solidFill>
              </a:rPr>
              <a:t> et </a:t>
            </a:r>
            <a:r>
              <a:rPr lang="en-US" altLang="fr-FR" sz="2800" b="1" dirty="0" err="1">
                <a:solidFill>
                  <a:srgbClr val="FF0000"/>
                </a:solidFill>
              </a:rPr>
              <a:t>stérilisation</a:t>
            </a:r>
            <a:r>
              <a:rPr lang="en-US" altLang="fr-FR" sz="2800" b="1" dirty="0">
                <a:solidFill>
                  <a:srgbClr val="FF0000"/>
                </a:solidFill>
              </a:rPr>
              <a:t> de </a:t>
            </a:r>
            <a:r>
              <a:rPr lang="en-US" altLang="fr-FR" sz="2800" b="1" dirty="0" err="1">
                <a:solidFill>
                  <a:srgbClr val="FF0000"/>
                </a:solidFill>
              </a:rPr>
              <a:t>l’humanité</a:t>
            </a:r>
            <a:r>
              <a:rPr lang="en-US" altLang="fr-FR" sz="2800" b="1" dirty="0">
                <a:solidFill>
                  <a:srgbClr val="FF0000"/>
                </a:solidFill>
              </a:rPr>
              <a:t> ?</a:t>
            </a:r>
          </a:p>
          <a:p>
            <a:pPr algn="ctr" eaLnBrk="1" hangingPunct="1">
              <a:buFontTx/>
              <a:buNone/>
            </a:pPr>
            <a:endParaRPr lang="en-US" altLang="fr-FR" sz="2800" b="1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fr-FR" sz="2800" b="1" dirty="0" err="1">
                <a:solidFill>
                  <a:schemeClr val="accent2"/>
                </a:solidFill>
              </a:rPr>
              <a:t>Fourmis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bons</a:t>
            </a:r>
            <a:r>
              <a:rPr lang="en-US" altLang="fr-FR" sz="2800" b="1" dirty="0">
                <a:solidFill>
                  <a:schemeClr val="accent2"/>
                </a:solidFill>
              </a:rPr>
              <a:t> </a:t>
            </a:r>
            <a:r>
              <a:rPr lang="en-US" altLang="fr-FR" sz="2800" b="1" dirty="0" err="1">
                <a:solidFill>
                  <a:schemeClr val="accent2"/>
                </a:solidFill>
              </a:rPr>
              <a:t>témoins</a:t>
            </a:r>
            <a:r>
              <a:rPr lang="en-US" altLang="fr-FR" sz="2800" b="1" dirty="0">
                <a:solidFill>
                  <a:schemeClr val="accent2"/>
                </a:solidFill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457200" y="274638"/>
            <a:ext cx="3898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2"/>
                </a:solidFill>
              </a:rPr>
              <a:t>André Cicollela</a:t>
            </a:r>
          </a:p>
        </p:txBody>
      </p:sp>
      <p:grpSp>
        <p:nvGrpSpPr>
          <p:cNvPr id="70659" name="Group 5"/>
          <p:cNvGrpSpPr>
            <a:grpSpLocks/>
          </p:cNvGrpSpPr>
          <p:nvPr/>
        </p:nvGrpSpPr>
        <p:grpSpPr bwMode="auto">
          <a:xfrm>
            <a:off x="684213" y="1412875"/>
            <a:ext cx="3394075" cy="4525963"/>
            <a:chOff x="703" y="981"/>
            <a:chExt cx="2138" cy="2851"/>
          </a:xfrm>
        </p:grpSpPr>
        <p:pic>
          <p:nvPicPr>
            <p:cNvPr id="70663" name="Picture 6" descr="Cicollela-vvvs-2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981"/>
              <a:ext cx="2138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4" name="Text Box 7"/>
            <p:cNvSpPr txBox="1">
              <a:spLocks noChangeArrowheads="1"/>
            </p:cNvSpPr>
            <p:nvPr/>
          </p:nvSpPr>
          <p:spPr bwMode="auto">
            <a:xfrm>
              <a:off x="1020" y="3566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solidFill>
                    <a:schemeClr val="bg1"/>
                  </a:solidFill>
                </a:rPr>
                <a:t>vvvs-2008.over-blog.com</a:t>
              </a:r>
            </a:p>
          </p:txBody>
        </p:sp>
      </p:grp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4284663" y="549275"/>
            <a:ext cx="4254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Réseau Environnement Santé</a:t>
            </a:r>
          </a:p>
        </p:txBody>
      </p:sp>
      <p:pic>
        <p:nvPicPr>
          <p:cNvPr id="70661" name="Picture 7" descr="C:\Data\Diapos\Livres\Cicolella-Toxique Plane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810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ZoneTexte 7"/>
          <p:cNvSpPr txBox="1">
            <a:spLocks noChangeArrowheads="1"/>
          </p:cNvSpPr>
          <p:nvPr/>
        </p:nvSpPr>
        <p:spPr bwMode="auto">
          <a:xfrm>
            <a:off x="760413" y="6237288"/>
            <a:ext cx="3011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Maladies chroniques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/>
          <a:lstStyle/>
          <a:p>
            <a:r>
              <a:rPr lang="fr-FR" altLang="en-US" dirty="0" smtClean="0"/>
              <a:t>Élevage</a:t>
            </a:r>
            <a:endParaRPr lang="en-US" altLang="en-US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19600" y="741363"/>
            <a:ext cx="396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GB" sz="28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220" name="Picture 3" descr="Fourmis-pucer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0" y="2492896"/>
            <a:ext cx="3245436" cy="422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Ant and aphi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82" y="5589240"/>
            <a:ext cx="1600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formiki-trofobio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47037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31409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Miellat</a:t>
            </a:r>
            <a:endParaRPr lang="en-US" dirty="0"/>
          </a:p>
        </p:txBody>
      </p:sp>
      <p:cxnSp>
        <p:nvCxnSpPr>
          <p:cNvPr id="5" name="Connecteur droit avec flèche 4"/>
          <p:cNvCxnSpPr/>
          <p:nvPr/>
        </p:nvCxnSpPr>
        <p:spPr bwMode="auto">
          <a:xfrm>
            <a:off x="1175043" y="3510300"/>
            <a:ext cx="444629" cy="278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84" y="5224463"/>
            <a:ext cx="1076325" cy="10858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" y="0"/>
            <a:ext cx="3203848" cy="2402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0"/>
            <a:ext cx="654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3983038" y="341313"/>
            <a:ext cx="2325687" cy="1143000"/>
          </a:xfrm>
        </p:spPr>
        <p:txBody>
          <a:bodyPr/>
          <a:lstStyle/>
          <a:p>
            <a:r>
              <a:rPr lang="fr-FR" altLang="fr-FR" smtClean="0"/>
              <a:t>Merci</a:t>
            </a:r>
          </a:p>
        </p:txBody>
      </p:sp>
      <p:pic>
        <p:nvPicPr>
          <p:cNvPr id="72707" name="Picture 1033" descr="logo R niveau de gr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038" y="187325"/>
            <a:ext cx="1873250" cy="1457325"/>
          </a:xfrm>
          <a:noFill/>
        </p:spPr>
      </p:pic>
      <p:pic>
        <p:nvPicPr>
          <p:cNvPr id="72708" name="Picture 1035" descr="Logo IR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60338"/>
            <a:ext cx="22320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2" descr="C:\Data\Diapos\The En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363538"/>
            <a:ext cx="8826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565400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8" y="2924944"/>
            <a:ext cx="44541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fr-FR" altLang="en-US" sz="2800" dirty="0" err="1" smtClean="0"/>
              <a:t>Atta</a:t>
            </a:r>
            <a:r>
              <a:rPr lang="fr-FR" altLang="en-US" sz="2800" dirty="0" smtClean="0"/>
              <a:t> fourmis coupe-feuilles </a:t>
            </a:r>
            <a:br>
              <a:rPr lang="fr-FR" altLang="en-US" sz="2800" dirty="0" smtClean="0"/>
            </a:br>
            <a:r>
              <a:rPr lang="fr-FR" altLang="en-US" sz="2800" dirty="0" smtClean="0"/>
              <a:t>champignonnistes</a:t>
            </a:r>
            <a:endParaRPr lang="en-US" altLang="en-US" sz="28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007"/>
            <a:ext cx="812800" cy="812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1370088"/>
            <a:ext cx="7806625" cy="5011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62" y="30088"/>
            <a:ext cx="1052538" cy="10578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" y="5912698"/>
            <a:ext cx="1143000" cy="93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:\Diapos\Champigonnistes\Fourmis-Cham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3375"/>
            <a:ext cx="915511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1"/>
          <p:cNvSpPr txBox="1">
            <a:spLocks noChangeArrowheads="1"/>
          </p:cNvSpPr>
          <p:nvPr/>
        </p:nvSpPr>
        <p:spPr bwMode="auto">
          <a:xfrm>
            <a:off x="1187450" y="620713"/>
            <a:ext cx="6718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990033"/>
                </a:solidFill>
              </a:rPr>
              <a:t>Pourquoi les fourmis ont réussi ?</a:t>
            </a:r>
            <a:endParaRPr lang="en-US" altLang="en-US" b="1" dirty="0">
              <a:solidFill>
                <a:srgbClr val="990033"/>
              </a:solidFill>
            </a:endParaRP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1042988" y="1989138"/>
            <a:ext cx="67088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dirty="0" smtClean="0"/>
              <a:t>Invention de l’élevage (pucerons, cochenilles)</a:t>
            </a:r>
            <a:br>
              <a:rPr lang="fr-FR" altLang="en-US" sz="2400" dirty="0" smtClean="0"/>
            </a:br>
            <a:r>
              <a:rPr lang="fr-FR" altLang="en-US" sz="2400" dirty="0" smtClean="0"/>
              <a:t>et de l’agriculture (champignons) 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endParaRPr lang="fr-FR" altLang="en-US" sz="2400" dirty="0" smtClean="0"/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b="1" dirty="0" smtClean="0">
                <a:solidFill>
                  <a:srgbClr val="FF0000"/>
                </a:solidFill>
              </a:rPr>
              <a:t>Domestication de bactéries</a:t>
            </a:r>
          </a:p>
          <a:p>
            <a:pPr>
              <a:spcBef>
                <a:spcPct val="0"/>
              </a:spcBef>
              <a:buFontTx/>
              <a:buChar char="-"/>
              <a:defRPr/>
            </a:pPr>
            <a:r>
              <a:rPr lang="fr-FR" altLang="en-US" sz="2400" b="1" dirty="0" smtClean="0">
                <a:solidFill>
                  <a:srgbClr val="FF0000"/>
                </a:solidFill>
              </a:rPr>
              <a:t>Bactéries symbiontes </a:t>
            </a:r>
            <a:br>
              <a:rPr lang="fr-FR" altLang="en-US" sz="2400" b="1" dirty="0" smtClean="0">
                <a:solidFill>
                  <a:srgbClr val="FF0000"/>
                </a:solidFill>
              </a:rPr>
            </a:br>
            <a:r>
              <a:rPr lang="fr-FR" altLang="en-US" sz="2400" b="1" dirty="0" smtClean="0">
                <a:solidFill>
                  <a:srgbClr val="FF0000"/>
                </a:solidFill>
              </a:rPr>
              <a:t>tube digestif = deuxième cerveau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4438903"/>
            <a:ext cx="2739050" cy="2191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35" y="4438903"/>
            <a:ext cx="2939430" cy="2261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5153</TotalTime>
  <Words>767</Words>
  <Application>Microsoft Office PowerPoint</Application>
  <PresentationFormat>Affichage à l'écran (4:3)</PresentationFormat>
  <Paragraphs>226</Paragraphs>
  <Slides>61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7" baseType="lpstr">
      <vt:lpstr>Arial</vt:lpstr>
      <vt:lpstr>Calibri</vt:lpstr>
      <vt:lpstr>Times New Roman</vt:lpstr>
      <vt:lpstr>Wingdings</vt:lpstr>
      <vt:lpstr>Modèle par défaut</vt:lpstr>
      <vt:lpstr>Acrobat Document</vt:lpstr>
      <vt:lpstr>Présentation PowerPoint</vt:lpstr>
      <vt:lpstr>Les fourmis, biodiversité et pollution</vt:lpstr>
      <vt:lpstr>Présentation PowerPoint</vt:lpstr>
      <vt:lpstr>Présentation PowerPoint</vt:lpstr>
      <vt:lpstr>Allez voir l’expo</vt:lpstr>
      <vt:lpstr>Élevage</vt:lpstr>
      <vt:lpstr>Atta fourmis coupe-feuilles  champignonnistes</vt:lpstr>
      <vt:lpstr>Présentation PowerPoint</vt:lpstr>
      <vt:lpstr>Présentation PowerPoint</vt:lpstr>
      <vt:lpstr>Présentation PowerPoint</vt:lpstr>
      <vt:lpstr>Fourmis rousses des bois</vt:lpstr>
      <vt:lpstr>Présentation PowerPoint</vt:lpstr>
      <vt:lpstr>Présentation PowerPoint</vt:lpstr>
      <vt:lpstr>Présentation PowerPoint</vt:lpstr>
      <vt:lpstr>Ingénieurs des écosystèmes</vt:lpstr>
      <vt:lpstr>Présentation PowerPoint</vt:lpstr>
      <vt:lpstr>Équilibre des écosystèmes Fourmis bons indicateurs de l’état des milieux</vt:lpstr>
      <vt:lpstr>Présentation PowerPoint</vt:lpstr>
      <vt:lpstr>Présentation PowerPoint</vt:lpstr>
      <vt:lpstr>Présentation PowerPoint</vt:lpstr>
      <vt:lpstr>Divers</vt:lpstr>
      <vt:lpstr>Présentation PowerPoint</vt:lpstr>
      <vt:lpstr>Hygiène dans le nid</vt:lpstr>
      <vt:lpstr>Division du travail</vt:lpstr>
      <vt:lpstr>Personnalité des fourmis ?</vt:lpstr>
      <vt:lpstr>Mes recherches sur les fourmis</vt:lpstr>
      <vt:lpstr>Reconnaissance coloniale</vt:lpstr>
      <vt:lpstr>Chromatographie en phase gazeuse + spectrométrie de masse </vt:lpstr>
      <vt:lpstr>Diverses espèces de fourmis Cataglyphis</vt:lpstr>
      <vt:lpstr>Hydrocarbure C25</vt:lpstr>
      <vt:lpstr>Pollutions dans les chromatos…</vt:lpstr>
      <vt:lpstr>Divers phtalates chez Lasius niger</vt:lpstr>
      <vt:lpstr>Quantités sur Lasius niger récoltées dans la nature</vt:lpstr>
      <vt:lpstr>Qui ? Où ?</vt:lpstr>
      <vt:lpstr>Phtalates sur autres insectes ? </vt:lpstr>
      <vt:lpstr>Origine ?</vt:lpstr>
      <vt:lpstr>Dans l’air ?  Capteur spécial exposé à l’air</vt:lpstr>
      <vt:lpstr>Présentation PowerPoint</vt:lpstr>
      <vt:lpstr>Le Figaro 4 janvier 2013</vt:lpstr>
      <vt:lpstr>Effets des phtalates sur fourmis ?</vt:lpstr>
      <vt:lpstr>Phtalates où ?</vt:lpstr>
      <vt:lpstr>Phtalates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Fourmis avec canards</vt:lpstr>
      <vt:lpstr>Présentation PowerPoint</vt:lpstr>
      <vt:lpstr>Theo Colborn (1927 - 2014)  Perturbateurs Endocriniens</vt:lpstr>
      <vt:lpstr>Mode d’action des EDCs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>IRBI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A. Lenoir</dc:creator>
  <cp:lastModifiedBy>Lenoir</cp:lastModifiedBy>
  <cp:revision>669</cp:revision>
  <cp:lastPrinted>2015-04-03T13:02:18Z</cp:lastPrinted>
  <dcterms:created xsi:type="dcterms:W3CDTF">2008-02-05T14:16:06Z</dcterms:created>
  <dcterms:modified xsi:type="dcterms:W3CDTF">2016-04-21T09:47:40Z</dcterms:modified>
</cp:coreProperties>
</file>